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8" r:id="rId2"/>
    <p:sldId id="271" r:id="rId3"/>
    <p:sldId id="284" r:id="rId4"/>
    <p:sldId id="283" r:id="rId5"/>
    <p:sldId id="276" r:id="rId6"/>
    <p:sldId id="281" r:id="rId7"/>
    <p:sldId id="274" r:id="rId8"/>
    <p:sldId id="27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24"/>
  </p:normalViewPr>
  <p:slideViewPr>
    <p:cSldViewPr snapToGrid="0">
      <p:cViewPr varScale="1">
        <p:scale>
          <a:sx n="111" d="100"/>
          <a:sy n="111" d="100"/>
        </p:scale>
        <p:origin x="1712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1C74923-1B82-4261-AD1A-8E1960B27E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51E4180-DF09-4385-B36B-26AB426698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C1487-B345-4D7A-8841-CAD3CA824CC5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903559B-28FA-44F2-AB00-780C2BE737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1479DEB-8B35-4839-8CC8-91D469BD64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508FD-1E01-438E-8C89-F185A8F61F6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762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17822-6DBF-4EF1-B755-87C8CD41A03A}" type="datetimeFigureOut">
              <a:rPr lang="en-US" smtClean="0"/>
              <a:t>2/1/21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36B12-CEBA-4F09-B5A7-0F98D9C2421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mpsychologie.nl/media/11/9789024418633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ocialcapitalresearch.com/difference-bonding-bridging-social-capital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mpsychologie.nl/media/11/9789024418633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ocialcapitalresearch.com/difference-bonding-bridging-social-capital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Bron</a:t>
            </a:r>
            <a:r>
              <a:rPr lang="en-US" dirty="0"/>
              <a:t>:</a:t>
            </a:r>
          </a:p>
          <a:p>
            <a:r>
              <a:rPr lang="en-US" dirty="0">
                <a:hlinkClick r:id="rId3"/>
              </a:rPr>
              <a:t>9789024418633.pdf (boompsychologie.nl)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What is the difference between bonding and bridging social capital? (socialcapitalresearch.com)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36B12-CEBA-4F09-B5A7-0F98D9C242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3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Bron</a:t>
            </a:r>
            <a:r>
              <a:rPr lang="en-US" dirty="0"/>
              <a:t>:</a:t>
            </a:r>
          </a:p>
          <a:p>
            <a:r>
              <a:rPr lang="en-US" dirty="0">
                <a:hlinkClick r:id="rId3"/>
              </a:rPr>
              <a:t>9789024418633.pdf (boompsychologie.nl)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What is the difference between bonding and bridging social capital? (socialcapitalresearch.com)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36B12-CEBA-4F09-B5A7-0F98D9C242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4">
            <a:extLst>
              <a:ext uri="{FF2B5EF4-FFF2-40B4-BE49-F238E27FC236}">
                <a16:creationId xmlns:a16="http://schemas.microsoft.com/office/drawing/2014/main" id="{3E43DDCB-339E-4C3A-9E9E-C22943510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43906" y="1624875"/>
            <a:ext cx="3997787" cy="2545109"/>
          </a:xfrm>
          <a:prstGeom prst="rect">
            <a:avLst/>
          </a:prstGeom>
        </p:spPr>
      </p:pic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62D72DF6-455F-49BB-BA77-CFB0EF8243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25" y="1884363"/>
            <a:ext cx="7839075" cy="3089275"/>
          </a:xfrm>
        </p:spPr>
        <p:txBody>
          <a:bodyPr>
            <a:normAutofit/>
          </a:bodyPr>
          <a:lstStyle>
            <a:lvl1pPr marL="0" indent="0">
              <a:buNone/>
              <a:defRPr lang="en-GB" sz="6750" b="1" i="0" u="none" strike="noStrike" cap="none" spc="0" baseline="0" dirty="0">
                <a:ln>
                  <a:noFill/>
                </a:ln>
                <a:solidFill>
                  <a:srgbClr val="000000"/>
                </a:solidFill>
                <a:uFillTx/>
                <a:latin typeface="Avenir Next Condensed"/>
                <a:ea typeface="Avenir Next Condensed"/>
                <a:cs typeface="Avenir Next Condensed"/>
                <a:sym typeface="Helvetica Neue Medium"/>
              </a:defRPr>
            </a:lvl1pPr>
          </a:lstStyle>
          <a:p>
            <a:pPr lvl="0"/>
            <a:r>
              <a:rPr lang="nl-NL" sz="6750" dirty="0">
                <a:latin typeface="Avenir Next Condensed"/>
              </a:rPr>
              <a:t>VOORBEELD VAN EEN TITEL_</a:t>
            </a:r>
            <a:endParaRPr lang="en-GB" dirty="0"/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DED8E11-341A-45D2-85B1-F7C4DB532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925" y="5095875"/>
            <a:ext cx="7839075" cy="1009650"/>
          </a:xfrm>
        </p:spPr>
        <p:txBody>
          <a:bodyPr>
            <a:normAutofit/>
          </a:bodyPr>
          <a:lstStyle>
            <a:lvl1pPr marL="0" indent="0">
              <a:buNone/>
              <a:defRPr lang="en-GB" sz="3300" b="0" i="0" u="none" strike="noStrike" cap="none" spc="0" baseline="0" dirty="0">
                <a:ln>
                  <a:noFill/>
                </a:ln>
                <a:solidFill>
                  <a:srgbClr val="000000"/>
                </a:solidFill>
                <a:uFillTx/>
                <a:latin typeface="Avenir Next Condensed"/>
                <a:ea typeface="Avenir Next Condensed Medium"/>
                <a:cs typeface="Avenir Next Condensed Medium"/>
                <a:sym typeface="Avenir Next Condensed Medium"/>
              </a:defRPr>
            </a:lvl1pPr>
          </a:lstStyle>
          <a:p>
            <a:pPr lvl="0"/>
            <a:r>
              <a:rPr lang="nl-NL" dirty="0"/>
              <a:t>VOORBEELD VAN EEN ONDERTITEL</a:t>
            </a:r>
            <a:endParaRPr lang="en-GB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D9C3A310-643B-4139-9F62-77D0667471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925" y="1196297"/>
            <a:ext cx="7844102" cy="588915"/>
          </a:xfrm>
        </p:spPr>
        <p:txBody>
          <a:bodyPr anchor="b">
            <a:noAutofit/>
          </a:bodyPr>
          <a:lstStyle>
            <a:lvl1pPr marL="0" indent="0">
              <a:buNone/>
              <a:defRPr lang="nl-NL" sz="2461" b="0" kern="1200" baseline="0" dirty="0" smtClean="0">
                <a:solidFill>
                  <a:srgbClr val="E50856"/>
                </a:solidFill>
                <a:latin typeface="Avenir Next Condense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lvl="0"/>
            <a:r>
              <a:rPr lang="nl-NL" dirty="0"/>
              <a:t>NAAM OPLEIDING/FACULTEIT</a:t>
            </a:r>
          </a:p>
        </p:txBody>
      </p:sp>
    </p:spTree>
    <p:extLst>
      <p:ext uri="{BB962C8B-B14F-4D97-AF65-F5344CB8AC3E}">
        <p14:creationId xmlns:p14="http://schemas.microsoft.com/office/powerpoint/2010/main" val="281981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E6917-89F7-48C5-A271-631CE8C0D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lang="en-GB" sz="3200" b="0" kern="1200" dirty="0" smtClean="0">
                <a:solidFill>
                  <a:srgbClr val="E50856"/>
                </a:solidFill>
                <a:latin typeface="Avenir Next Condensed"/>
                <a:ea typeface="Avenir Next Condensed"/>
                <a:cs typeface="Arial" panose="020B0604020202020204" pitchFamily="34" charset="0"/>
                <a:sym typeface="Avenir Next Condensed Demi Bold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nl-NL" dirty="0"/>
              <a:t>VOORBEELD VAN EEN ONDERWERP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4D8162-1AA2-4B35-BEA6-C78FDA7F8A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49" y="1825625"/>
            <a:ext cx="7886699" cy="4351338"/>
          </a:xfrm>
        </p:spPr>
        <p:txBody>
          <a:bodyPr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r>
              <a:rPr lang="nl-NL" sz="1700" dirty="0"/>
              <a:t>Voorbeeldtekst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48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E6917-89F7-48C5-A271-631CE8C0D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lang="en-GB" sz="3200" b="0" kern="1200" dirty="0" smtClean="0">
                <a:solidFill>
                  <a:srgbClr val="E50856"/>
                </a:solidFill>
                <a:latin typeface="Avenir Next Condensed"/>
                <a:ea typeface="Avenir Next Condensed"/>
                <a:cs typeface="Arial" panose="020B0604020202020204" pitchFamily="34" charset="0"/>
                <a:sym typeface="Avenir Next Condensed Demi Bold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nl-NL" dirty="0"/>
              <a:t>VOORBEELD VAN EEN ONDERWERP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4D8162-1AA2-4B35-BEA6-C78FDA7F8A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3600450" cy="4351338"/>
          </a:xfrm>
        </p:spPr>
        <p:txBody>
          <a:bodyPr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r>
              <a:rPr lang="nl-NL" sz="1700" dirty="0"/>
              <a:t>Voorbeeldtekst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88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E6917-89F7-48C5-A271-631CE8C0D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lang="en-GB" sz="3200" b="0" kern="1200" dirty="0" smtClean="0">
                <a:solidFill>
                  <a:srgbClr val="E50856"/>
                </a:solidFill>
                <a:latin typeface="Avenir Next Condensed"/>
                <a:ea typeface="Avenir Next Condensed"/>
                <a:cs typeface="Arial" panose="020B0604020202020204" pitchFamily="34" charset="0"/>
                <a:sym typeface="Avenir Next Condensed Demi Bold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nl-NL" dirty="0"/>
              <a:t>VOORBEELD VAN EEN ONDERWERP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4D8162-1AA2-4B35-BEA6-C78FDA7F8A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3600450" cy="4351338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sz="1700" dirty="0"/>
              <a:t>Voorbeeldtekst</a:t>
            </a:r>
            <a:endParaRPr lang="en-GB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60C8E6A-14DF-4CBC-B795-FDA284EC47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14902" y="1825625"/>
            <a:ext cx="3600450" cy="4351338"/>
          </a:xfrm>
        </p:spPr>
        <p:txBody>
          <a:bodyPr>
            <a:norm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51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be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E6917-89F7-48C5-A271-631CE8C0D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lang="en-GB" sz="3200" b="0" kern="1200" dirty="0" smtClean="0">
                <a:solidFill>
                  <a:srgbClr val="E50856"/>
                </a:solidFill>
                <a:latin typeface="Avenir Next Condensed"/>
                <a:ea typeface="Avenir Next Condensed"/>
                <a:cs typeface="Arial" panose="020B0604020202020204" pitchFamily="34" charset="0"/>
                <a:sym typeface="Avenir Next Condensed Demi Bold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nl-NL" dirty="0"/>
              <a:t>VOORBEELD VAN EEN ONDERWERP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4D8162-1AA2-4B35-BEA6-C78FDA7F8A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438397"/>
            <a:ext cx="3600450" cy="37385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sz="1700" dirty="0"/>
              <a:t>Voorbeeldtekst</a:t>
            </a:r>
            <a:endParaRPr lang="en-GB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302C1A6C-E298-44F7-B7CD-33C3102FF01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14900" y="2438395"/>
            <a:ext cx="3600450" cy="37385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sz="1700" dirty="0"/>
              <a:t>Voorbeeldtekst</a:t>
            </a:r>
            <a:endParaRPr lang="en-GB" dirty="0"/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4B8653B3-70AE-4E3E-9A4D-3EAF4B4F4A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4900" y="1778433"/>
            <a:ext cx="3600450" cy="572219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dirty="0"/>
              <a:t>Klik om een tekst toe te voegen</a:t>
            </a:r>
            <a:endParaRPr lang="en-GB" dirty="0"/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60C7571E-BBB1-4DDF-9329-A0C028CAE8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778434"/>
            <a:ext cx="3600450" cy="572219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dirty="0"/>
              <a:t>Klik om een tekst toe te voegen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65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2F35E840-7D0C-489A-B88C-9B5B6A358F43}"/>
              </a:ext>
            </a:extLst>
          </p:cNvPr>
          <p:cNvSpPr/>
          <p:nvPr userDrawn="1"/>
        </p:nvSpPr>
        <p:spPr>
          <a:xfrm>
            <a:off x="2362200" y="733425"/>
            <a:ext cx="4419600" cy="539115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Afbeelding 2">
            <a:extLst>
              <a:ext uri="{FF2B5EF4-FFF2-40B4-BE49-F238E27FC236}">
                <a16:creationId xmlns:a16="http://schemas.microsoft.com/office/drawing/2014/main" id="{FFDA8079-95BD-45E3-8313-ABF6A59ED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0161" y="601588"/>
            <a:ext cx="355939" cy="297299"/>
          </a:xfrm>
          <a:prstGeom prst="rect">
            <a:avLst/>
          </a:prstGeom>
        </p:spPr>
      </p:pic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0085B888-A864-4C76-87C8-996231F374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0839" y="1628775"/>
            <a:ext cx="3682322" cy="360045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z="3600" dirty="0"/>
              <a:t>‘</a:t>
            </a:r>
            <a:r>
              <a:rPr lang="en-GB" sz="3600" dirty="0"/>
              <a:t>Quote’</a:t>
            </a:r>
            <a:endParaRPr lang="nl-NL" sz="3600" dirty="0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7E150451-5081-475D-A7BF-2CE6F5C377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0161" y="5429599"/>
            <a:ext cx="3683000" cy="493713"/>
          </a:xfrm>
        </p:spPr>
        <p:txBody>
          <a:bodyPr anchor="b"/>
          <a:lstStyle>
            <a:lvl1pPr marL="0" indent="0">
              <a:buNone/>
              <a:defRPr sz="174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25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6486190-F1D1-43BB-B712-AB7BE1C1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C46703-C372-4CCF-BBDB-349EF159E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936B9B-9586-48DE-B845-C54BC129D8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806" y="6227762"/>
            <a:ext cx="1359194" cy="5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4" r:id="rId4"/>
    <p:sldLayoutId id="2147483657" r:id="rId5"/>
    <p:sldLayoutId id="2147483653" r:id="rId6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lang="nl-NL" sz="3200" b="0" kern="1200" baseline="0" dirty="0">
          <a:solidFill>
            <a:srgbClr val="E50856"/>
          </a:solidFill>
          <a:latin typeface="Avenir Next Condensed"/>
          <a:ea typeface="+mj-ea"/>
          <a:cs typeface="Arial" panose="020B0604020202020204" pitchFamily="34" charset="0"/>
          <a:sym typeface="Avenir Next Condensed Demi Bold"/>
        </a:defRPr>
      </a:lvl1pPr>
    </p:titleStyle>
    <p:bodyStyle>
      <a:lvl1pPr marL="171446" indent="-171446" algn="l" defTabSz="685783" rtl="0" eaLnBrk="1" latinLnBrk="0" hangingPunct="1">
        <a:lnSpc>
          <a:spcPct val="8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37" indent="-171446" algn="l" defTabSz="685783" rtl="0" eaLnBrk="1" latinLnBrk="0" hangingPunct="1">
        <a:lnSpc>
          <a:spcPct val="8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6" algn="l" defTabSz="685783" rtl="0" eaLnBrk="1" latinLnBrk="0" hangingPunct="1">
        <a:lnSpc>
          <a:spcPct val="8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685783" rtl="0" eaLnBrk="1" latinLnBrk="0" hangingPunct="1">
        <a:lnSpc>
          <a:spcPct val="8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8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0.png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video" Target="../media/media5.mp4"/><Relationship Id="rId7" Type="http://schemas.openxmlformats.org/officeDocument/2006/relationships/image" Target="../media/image15.jpg"/><Relationship Id="rId2" Type="http://schemas.microsoft.com/office/2007/relationships/media" Target="../media/media5.mp4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3469956-3E34-4A7E-AC42-5F29FC9C56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Capability </a:t>
            </a:r>
          </a:p>
          <a:p>
            <a:r>
              <a:rPr lang="en-GB" sz="4000" dirty="0"/>
              <a:t>College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F002E7-E6E7-4EA5-A525-EFEB2084A8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8337" y="5679349"/>
            <a:ext cx="2439035" cy="1009650"/>
          </a:xfrm>
        </p:spPr>
        <p:txBody>
          <a:bodyPr>
            <a:normAutofit fontScale="92500" lnSpcReduction="20000"/>
          </a:bodyPr>
          <a:lstStyle/>
          <a:p>
            <a:r>
              <a:rPr lang="en-GB" sz="1600" dirty="0"/>
              <a:t>Judith Hovius</a:t>
            </a:r>
          </a:p>
          <a:p>
            <a:r>
              <a:rPr lang="en-GB" sz="1600" dirty="0"/>
              <a:t>Michel Koolwaaij</a:t>
            </a:r>
          </a:p>
          <a:p>
            <a:r>
              <a:rPr lang="en-GB" sz="1600" dirty="0"/>
              <a:t>Moniek van der Meij</a:t>
            </a:r>
          </a:p>
          <a:p>
            <a:r>
              <a:rPr lang="en-GB" sz="1600" dirty="0"/>
              <a:t>Jan-Pieter Teunisse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D00CDA-3A4D-4591-BC6A-BE5F0D406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/>
              <a:t>BEELDVORMING EN INCLUSIE</a:t>
            </a:r>
          </a:p>
        </p:txBody>
      </p:sp>
      <p:pic>
        <p:nvPicPr>
          <p:cNvPr id="5" name="Afbeelding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52" y="5072789"/>
            <a:ext cx="2197852" cy="150138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B004C8E-FF07-482E-A305-564F97CBA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65" y="3591479"/>
            <a:ext cx="2855845" cy="1149984"/>
          </a:xfrm>
          <a:prstGeom prst="rect">
            <a:avLst/>
          </a:prstGeom>
        </p:spPr>
      </p:pic>
      <p:pic>
        <p:nvPicPr>
          <p:cNvPr id="2054" name="Picture 6" descr="Brochure Aanvraag · HAN University of Applied Sciences">
            <a:extLst>
              <a:ext uri="{FF2B5EF4-FFF2-40B4-BE49-F238E27FC236}">
                <a16:creationId xmlns:a16="http://schemas.microsoft.com/office/drawing/2014/main" id="{2672FB06-10CA-4A64-87A3-F73CCB977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17" y="5072789"/>
            <a:ext cx="21431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3F285DB4-9564-43FC-B9AB-C3345DB13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44"/>
    </mc:Choice>
    <mc:Fallback xmlns="">
      <p:transition spd="slow" advTm="3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CE0DC-62EF-439C-9260-87904C2A5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Autisme Experience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Capability College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Inclusie en beeldvorming door </a:t>
            </a:r>
            <a:r>
              <a:rPr lang="nl-NL" sz="1800" b="1" dirty="0">
                <a:solidFill>
                  <a:srgbClr val="FF0000"/>
                </a:solidFill>
              </a:rPr>
              <a:t>ontmoeten</a:t>
            </a:r>
            <a:r>
              <a:rPr lang="nl-NL" dirty="0"/>
              <a:t>:</a:t>
            </a:r>
          </a:p>
          <a:p>
            <a:r>
              <a:rPr lang="nl-NL" dirty="0"/>
              <a:t>mensen met en zonder autisme leren elkaar kennen.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4BB051-4B62-4293-82E7-30AD7D5A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GB" b="1" dirty="0"/>
              <a:t>BEELDVORMING EN INCLUSIE </a:t>
            </a:r>
          </a:p>
        </p:txBody>
      </p:sp>
      <p:pic>
        <p:nvPicPr>
          <p:cNvPr id="1028" name="Picture 4" descr="HAN University of Applied Sciences | Arnhem | RegioinBedrijf">
            <a:extLst>
              <a:ext uri="{FF2B5EF4-FFF2-40B4-BE49-F238E27FC236}">
                <a16:creationId xmlns:a16="http://schemas.microsoft.com/office/drawing/2014/main" id="{0CA8399D-ECCE-4EF7-A12E-6F5EEBE8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18" y="2464232"/>
            <a:ext cx="3509913" cy="234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4D135CC8-016A-4CE4-A0F8-A1B42F5FDB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7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2"/>
    </mc:Choice>
    <mc:Fallback xmlns="">
      <p:transition spd="slow" advTm="3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CE0DC-62EF-439C-9260-87904C2A5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63" y="1156321"/>
            <a:ext cx="7886699" cy="4377213"/>
          </a:xfrm>
        </p:spPr>
        <p:txBody>
          <a:bodyPr>
            <a:normAutofit fontScale="85000" lnSpcReduction="20000"/>
          </a:bodyPr>
          <a:lstStyle/>
          <a:p>
            <a:endParaRPr lang="nl-NL" dirty="0"/>
          </a:p>
          <a:p>
            <a:r>
              <a:rPr lang="nl-NL" sz="2400" b="1" dirty="0">
                <a:solidFill>
                  <a:srgbClr val="FF0000"/>
                </a:solidFill>
              </a:rPr>
              <a:t>Capability College: DOEL</a:t>
            </a:r>
          </a:p>
          <a:p>
            <a:pPr>
              <a:lnSpc>
                <a:spcPct val="110000"/>
              </a:lnSpc>
            </a:pPr>
            <a:r>
              <a:rPr lang="nl-NL" sz="1900" b="1" dirty="0">
                <a:solidFill>
                  <a:srgbClr val="FF0000"/>
                </a:solidFill>
              </a:rPr>
              <a:t> </a:t>
            </a:r>
            <a:endParaRPr lang="nl-NL" sz="19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nl-NL" sz="1900" dirty="0"/>
              <a:t>Het </a:t>
            </a:r>
            <a:r>
              <a:rPr lang="nl-NL" sz="1900" b="1" dirty="0">
                <a:solidFill>
                  <a:srgbClr val="FF0000"/>
                </a:solidFill>
              </a:rPr>
              <a:t>Capability College </a:t>
            </a:r>
            <a:r>
              <a:rPr lang="nl-NL" sz="1900" dirty="0"/>
              <a:t>wil de inclusie vergroten en beeldvorming verbeteren door de </a:t>
            </a:r>
            <a:r>
              <a:rPr lang="nl-NL" sz="1900" b="1" dirty="0"/>
              <a:t>ontmoeting </a:t>
            </a:r>
            <a:r>
              <a:rPr lang="nl-NL" sz="1900" dirty="0"/>
              <a:t>tussen mensen met en zonder autisme centraal te stellen. </a:t>
            </a:r>
          </a:p>
          <a:p>
            <a:pPr>
              <a:lnSpc>
                <a:spcPct val="110000"/>
              </a:lnSpc>
            </a:pPr>
            <a:endParaRPr lang="nl-NL" sz="1900" dirty="0"/>
          </a:p>
          <a:p>
            <a:pPr>
              <a:lnSpc>
                <a:spcPct val="110000"/>
              </a:lnSpc>
            </a:pPr>
            <a:endParaRPr lang="nl-NL" sz="1900" dirty="0"/>
          </a:p>
          <a:p>
            <a:pPr>
              <a:lnSpc>
                <a:spcPct val="110000"/>
              </a:lnSpc>
            </a:pPr>
            <a:endParaRPr lang="nl-NL" sz="1900" dirty="0"/>
          </a:p>
          <a:p>
            <a:pPr>
              <a:lnSpc>
                <a:spcPct val="110000"/>
              </a:lnSpc>
            </a:pPr>
            <a:endParaRPr lang="nl-NL" sz="1900" dirty="0"/>
          </a:p>
          <a:p>
            <a:pPr>
              <a:lnSpc>
                <a:spcPct val="110000"/>
              </a:lnSpc>
            </a:pPr>
            <a:endParaRPr lang="nl-NL" sz="1900" dirty="0"/>
          </a:p>
          <a:p>
            <a:pPr>
              <a:lnSpc>
                <a:spcPct val="110000"/>
              </a:lnSpc>
            </a:pPr>
            <a:endParaRPr lang="nl-NL" sz="1900" dirty="0"/>
          </a:p>
          <a:p>
            <a:pPr>
              <a:lnSpc>
                <a:spcPct val="110000"/>
              </a:lnSpc>
            </a:pPr>
            <a:r>
              <a:rPr lang="nl-NL" sz="1900" dirty="0"/>
              <a:t>De cursus ‘</a:t>
            </a:r>
            <a:r>
              <a:rPr lang="nl-NL" sz="1900" b="1" dirty="0">
                <a:solidFill>
                  <a:srgbClr val="FF0000"/>
                </a:solidFill>
              </a:rPr>
              <a:t>Leef je eigen leven</a:t>
            </a:r>
            <a:r>
              <a:rPr lang="nl-NL" sz="1900" dirty="0"/>
              <a:t>’ wil studenten Social Work en Pedagogiek (toekomstige hulpverleners) in gesprek brengen met leeftijdgenoten met autisme over een betekenisvol leven, op basis van gelijkwaardigheid.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4BB051-4B62-4293-82E7-30AD7D5A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7328"/>
            <a:ext cx="7886700" cy="550045"/>
          </a:xfrm>
        </p:spPr>
        <p:txBody>
          <a:bodyPr>
            <a:normAutofit/>
          </a:bodyPr>
          <a:lstStyle/>
          <a:p>
            <a:r>
              <a:rPr lang="en-GB" b="1" dirty="0"/>
              <a:t>BEELDVORMING EN INCLUSIE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8A481F1-C483-4A44-A44F-A841489FD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58" y="3344927"/>
            <a:ext cx="2644820" cy="1065009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327FB6FD-821E-4BDA-886D-28D70972CD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6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2"/>
    </mc:Choice>
    <mc:Fallback xmlns="">
      <p:transition spd="slow" advTm="47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Uitgangspunten: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1800" dirty="0">
                <a:solidFill>
                  <a:srgbClr val="002060"/>
                </a:solidFill>
              </a:rPr>
              <a:t>Inclusie &amp; beeldvorming:</a:t>
            </a:r>
          </a:p>
          <a:p>
            <a:pPr marL="800087" lvl="1" indent="-285750"/>
            <a:r>
              <a:rPr lang="nl-NL" dirty="0"/>
              <a:t>Individuele ontmoetingen</a:t>
            </a:r>
          </a:p>
          <a:p>
            <a:pPr marL="800087" lvl="1" indent="-285750"/>
            <a:endParaRPr lang="nl-NL" dirty="0"/>
          </a:p>
          <a:p>
            <a:r>
              <a:rPr lang="nl-NL" sz="1800" dirty="0">
                <a:solidFill>
                  <a:srgbClr val="002060"/>
                </a:solidFill>
              </a:rPr>
              <a:t>Werken vanuit gelijkwaardigheid: </a:t>
            </a:r>
          </a:p>
          <a:p>
            <a:pPr marL="800087" lvl="1" indent="-285750"/>
            <a:r>
              <a:rPr lang="nl-NL" dirty="0"/>
              <a:t>iedereen is kwetsbaar, zowel jongeren met als zonder autisme.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r>
              <a:rPr lang="nl-NL" sz="1800" dirty="0">
                <a:solidFill>
                  <a:srgbClr val="002060"/>
                </a:solidFill>
              </a:rPr>
              <a:t>Leren met en van elkaar: </a:t>
            </a:r>
          </a:p>
          <a:p>
            <a:pPr marL="800087" lvl="1" indent="-285750"/>
            <a:r>
              <a:rPr lang="nl-NL" dirty="0"/>
              <a:t>wat is (voor jou) een betekenisvol leven?</a:t>
            </a:r>
          </a:p>
          <a:p>
            <a:endParaRPr lang="nl-NL" sz="1800" dirty="0"/>
          </a:p>
          <a:p>
            <a:r>
              <a:rPr lang="nl-NL" sz="1800" dirty="0">
                <a:solidFill>
                  <a:srgbClr val="002060"/>
                </a:solidFill>
              </a:rPr>
              <a:t>Theorie en inzicht:</a:t>
            </a:r>
          </a:p>
          <a:p>
            <a:pPr marL="800087" lvl="1" indent="-285750"/>
            <a:r>
              <a:rPr lang="nl-NL" dirty="0"/>
              <a:t>Capability Approach, zelfregie, waardigheidsparadigma </a:t>
            </a:r>
          </a:p>
          <a:p>
            <a:pPr marL="800087" lvl="1" indent="-285750"/>
            <a:endParaRPr lang="nl-NL" dirty="0"/>
          </a:p>
          <a:p>
            <a:r>
              <a:rPr lang="nl-NL" sz="1800" dirty="0">
                <a:solidFill>
                  <a:srgbClr val="002060"/>
                </a:solidFill>
              </a:rPr>
              <a:t>Zelfonderzoek:</a:t>
            </a:r>
          </a:p>
          <a:p>
            <a:pPr marL="800087" lvl="1" indent="-285750"/>
            <a:r>
              <a:rPr lang="nl-NL" dirty="0"/>
              <a:t>Portfolio </a:t>
            </a:r>
          </a:p>
          <a:p>
            <a:endParaRPr lang="nl-NL" sz="1800" dirty="0"/>
          </a:p>
          <a:p>
            <a:endParaRPr lang="nl-NL" sz="1800" dirty="0"/>
          </a:p>
          <a:p>
            <a:endParaRPr lang="en-US" sz="1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07" y="3018994"/>
            <a:ext cx="1319293" cy="1964599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965E9D5-7A6D-4D26-9C15-4207B70261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6290">
        <p:fade/>
      </p:transition>
    </mc:Choice>
    <mc:Fallback xmlns="">
      <p:transition advTm="56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 &quot;Koolwaaij&quot; profiles | LinkedIn">
            <a:extLst>
              <a:ext uri="{FF2B5EF4-FFF2-40B4-BE49-F238E27FC236}">
                <a16:creationId xmlns:a16="http://schemas.microsoft.com/office/drawing/2014/main" id="{7BBC1502-1EFB-4286-B23E-E8510610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61" y="40332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1">
            <a:extLst>
              <a:ext uri="{FF2B5EF4-FFF2-40B4-BE49-F238E27FC236}">
                <a16:creationId xmlns:a16="http://schemas.microsoft.com/office/drawing/2014/main" id="{FC45D0A5-6DB9-432F-BF5E-7EA2D0C49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93" y="1750737"/>
            <a:ext cx="5581112" cy="418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647168F-1075-4301-965E-2D12E6E1A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9" y="762276"/>
            <a:ext cx="2772135" cy="187119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5BE7C62-1529-4FE7-A1CA-E6616E1BB122}"/>
              </a:ext>
            </a:extLst>
          </p:cNvPr>
          <p:cNvSpPr txBox="1"/>
          <p:nvPr/>
        </p:nvSpPr>
        <p:spPr>
          <a:xfrm>
            <a:off x="3657600" y="1071841"/>
            <a:ext cx="3814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Februari – april 2020: </a:t>
            </a:r>
            <a:r>
              <a:rPr lang="nl-NL" sz="2400" b="1" dirty="0">
                <a:solidFill>
                  <a:srgbClr val="FF0000"/>
                </a:solidFill>
              </a:rPr>
              <a:t>1</a:t>
            </a:r>
            <a:r>
              <a:rPr lang="nl-NL" sz="2400" b="1" baseline="30000" dirty="0">
                <a:solidFill>
                  <a:srgbClr val="FF0000"/>
                </a:solidFill>
              </a:rPr>
              <a:t>e</a:t>
            </a:r>
            <a:r>
              <a:rPr lang="nl-NL" sz="2400" b="1" dirty="0">
                <a:solidFill>
                  <a:srgbClr val="FF0000"/>
                </a:solidFill>
              </a:rPr>
              <a:t> Pilot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650CA5-4668-4808-A39F-03D9B9D19750}"/>
              </a:ext>
            </a:extLst>
          </p:cNvPr>
          <p:cNvSpPr txBox="1"/>
          <p:nvPr/>
        </p:nvSpPr>
        <p:spPr>
          <a:xfrm>
            <a:off x="4572000" y="253482"/>
            <a:ext cx="193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E50856"/>
                </a:solidFill>
              </a:rPr>
              <a:t>CORONA</a:t>
            </a:r>
          </a:p>
        </p:txBody>
      </p:sp>
      <p:pic>
        <p:nvPicPr>
          <p:cNvPr id="1030" name="Picture 6" descr="COVID-19">
            <a:extLst>
              <a:ext uri="{FF2B5EF4-FFF2-40B4-BE49-F238E27FC236}">
                <a16:creationId xmlns:a16="http://schemas.microsoft.com/office/drawing/2014/main" id="{DF7A73E3-9D9F-4054-A966-108C0E74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34" y="383762"/>
            <a:ext cx="1932180" cy="10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A837682C-64F0-4F52-8EAE-F72064EC406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27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98"/>
    </mc:Choice>
    <mc:Fallback xmlns="">
      <p:transition spd="slow" advTm="38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5841A40-8597-491A-95FC-51B76BFEF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5" y="296426"/>
            <a:ext cx="6583680" cy="594360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969DB76-F9B6-4C21-A0AE-C1C8884F78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8"/>
    </mc:Choice>
    <mc:Fallback xmlns="">
      <p:transition spd="slow" advTm="2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EE05A-CAD1-46D2-9613-CD766F190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te leveren producten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6BD08-1DC1-4913-BD6B-26CE0E19E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1. Een eerste </a:t>
            </a:r>
            <a:r>
              <a:rPr lang="nl-NL" u="sng" dirty="0"/>
              <a:t>cursus</a:t>
            </a:r>
            <a:r>
              <a:rPr lang="nl-NL" dirty="0"/>
              <a:t> ‘</a:t>
            </a:r>
            <a:r>
              <a:rPr lang="nl-NL" i="1" dirty="0"/>
              <a:t>Leef je eigen leven’</a:t>
            </a:r>
            <a:r>
              <a:rPr lang="nl-NL" dirty="0"/>
              <a:t> van het Capability College.</a:t>
            </a:r>
            <a:endParaRPr lang="en-NL" dirty="0"/>
          </a:p>
          <a:p>
            <a:pPr lvl="0"/>
            <a:r>
              <a:rPr lang="nl-NL" dirty="0"/>
              <a:t>2. Een </a:t>
            </a:r>
            <a:r>
              <a:rPr lang="nl-NL" u="sng" dirty="0"/>
              <a:t>cursusboek</a:t>
            </a:r>
            <a:r>
              <a:rPr lang="nl-NL" dirty="0"/>
              <a:t>, zodat de cursus overdraagbaar is</a:t>
            </a:r>
            <a:endParaRPr lang="en-NL" dirty="0"/>
          </a:p>
          <a:p>
            <a:pPr lvl="0"/>
            <a:r>
              <a:rPr lang="nl-NL" dirty="0"/>
              <a:t>3. </a:t>
            </a:r>
            <a:r>
              <a:rPr lang="nl-NL" u="sng" dirty="0"/>
              <a:t>Onderzoek</a:t>
            </a:r>
            <a:r>
              <a:rPr lang="nl-NL" dirty="0"/>
              <a:t> naar de impact van de cursus op de deelnemers m.b.t.  beeldvorming en inclusie.</a:t>
            </a:r>
            <a:endParaRPr lang="en-NL" dirty="0"/>
          </a:p>
          <a:p>
            <a:endParaRPr lang="en-NL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CE1AC3D-91C1-465F-9809-BDA7560DEE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1"/>
    </mc:Choice>
    <mc:Fallback xmlns="">
      <p:transition spd="slow" advTm="2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B916-F15E-406E-87A8-EB0BFC60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Mogelijke bijdrage ervaringsdeskundigen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CF3EC-2A6A-4CF7-AA47-A7ACB88DC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/>
          </a:p>
          <a:p>
            <a:pPr marL="342900" indent="-342900">
              <a:buAutoNum type="arabicPeriod"/>
            </a:pPr>
            <a:r>
              <a:rPr lang="nl-NL" u="sng" dirty="0"/>
              <a:t>De cursus</a:t>
            </a:r>
            <a:r>
              <a:rPr lang="nl-NL" dirty="0"/>
              <a:t>: als klankbord t.b.v. de ervaringsdeskundige tevens ontwikkelaar van de cursus.</a:t>
            </a:r>
          </a:p>
          <a:p>
            <a:pPr marL="342900" indent="-342900">
              <a:buAutoNum type="arabicPeriod"/>
            </a:pPr>
            <a:r>
              <a:rPr lang="nl-NL" u="sng" dirty="0"/>
              <a:t>Het cursusboek</a:t>
            </a:r>
            <a:r>
              <a:rPr lang="nl-NL" dirty="0"/>
              <a:t>: als meelezer om feedback te geven op formulering, vormgeving en opdrachten.</a:t>
            </a:r>
          </a:p>
          <a:p>
            <a:pPr marL="342900" indent="-342900">
              <a:buAutoNum type="arabicPeriod"/>
            </a:pPr>
            <a:r>
              <a:rPr lang="nl-NL" u="sng" dirty="0"/>
              <a:t>Het onderzoek</a:t>
            </a:r>
            <a:r>
              <a:rPr lang="nl-NL" dirty="0"/>
              <a:t>: </a:t>
            </a:r>
          </a:p>
          <a:p>
            <a:pPr marL="857237" lvl="1" indent="-342900">
              <a:buFont typeface="+mj-lt"/>
              <a:buAutoNum type="alphaLcParenR"/>
            </a:pPr>
            <a:r>
              <a:rPr lang="nl-NL" dirty="0"/>
              <a:t>onderzoeksvoorstellen bespreken, zodat afstudeerstudenten hun input kunnen meenemen bij het formuleren van de probleemstelling, doelstelling en vraagstelling. </a:t>
            </a:r>
          </a:p>
          <a:p>
            <a:pPr marL="857237" lvl="1" indent="-342900">
              <a:buFont typeface="+mj-lt"/>
              <a:buAutoNum type="alphaLcParenR"/>
            </a:pPr>
            <a:r>
              <a:rPr lang="nl-NL" dirty="0"/>
              <a:t>resultaten en aanbevelingen bespreken en van daaruit nieuwe onderzoeksvragen formuleren.</a:t>
            </a:r>
          </a:p>
          <a:p>
            <a:r>
              <a:rPr lang="nl-NL" dirty="0"/>
              <a:t>We horen het graag als de AWA-ervaringsdeskundigen nog andere ideeën hebben over hoe zij een bijdrage zouden willen leveren.</a:t>
            </a:r>
            <a:endParaRPr lang="en-NL" dirty="0"/>
          </a:p>
          <a:p>
            <a:endParaRPr lang="en-NL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F9AC60BE-766B-4033-9DA5-3A44AC930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92"/>
    </mc:Choice>
    <mc:Fallback xmlns="">
      <p:transition spd="slow" advTm="77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6|9.4|7.4|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3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2C2FF67-855C-4134-8AAD-9C1F8377E13B}" vid="{64D69D68-478E-485A-9D8F-3E39E9D15A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</TotalTime>
  <Words>361</Words>
  <Application>Microsoft Macintosh PowerPoint</Application>
  <PresentationFormat>Diavoorstelling (4:3)</PresentationFormat>
  <Paragraphs>73</Paragraphs>
  <Slides>8</Slides>
  <Notes>2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Avenir Next Condensed</vt:lpstr>
      <vt:lpstr>Calibri</vt:lpstr>
      <vt:lpstr>Kantoorthema</vt:lpstr>
      <vt:lpstr>PowerPoint-presentatie</vt:lpstr>
      <vt:lpstr>BEELDVORMING EN INCLUSIE </vt:lpstr>
      <vt:lpstr>BEELDVORMING EN INCLUSIE </vt:lpstr>
      <vt:lpstr>Uitgangspunten:</vt:lpstr>
      <vt:lpstr>PowerPoint-presentatie</vt:lpstr>
      <vt:lpstr>PowerPoint-presentatie</vt:lpstr>
      <vt:lpstr>Op te leveren producten</vt:lpstr>
      <vt:lpstr>Mogelijke bijdrage ervaringsdeskundigen</vt:lpstr>
    </vt:vector>
  </TitlesOfParts>
  <Company>Hogeschool van Arnhem en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Hovius Judith</dc:creator>
  <cp:lastModifiedBy>Microsoft Office User</cp:lastModifiedBy>
  <cp:revision>54</cp:revision>
  <dcterms:created xsi:type="dcterms:W3CDTF">2019-08-30T12:17:34Z</dcterms:created>
  <dcterms:modified xsi:type="dcterms:W3CDTF">2021-02-01T12:58:45Z</dcterms:modified>
</cp:coreProperties>
</file>