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5C52AC62-64F9-40C9-BDE9-87AC915158B9}"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325033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C52AC62-64F9-40C9-BDE9-87AC915158B9}"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245951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C52AC62-64F9-40C9-BDE9-87AC915158B9}"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98355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C52AC62-64F9-40C9-BDE9-87AC915158B9}"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353169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5C52AC62-64F9-40C9-BDE9-87AC915158B9}"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56402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5C52AC62-64F9-40C9-BDE9-87AC915158B9}" type="datetimeFigureOut">
              <a:rPr lang="nl-NL" smtClean="0"/>
              <a:t>14-5-2020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1466119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5C52AC62-64F9-40C9-BDE9-87AC915158B9}" type="datetimeFigureOut">
              <a:rPr lang="nl-NL" smtClean="0"/>
              <a:t>14-5-2020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870895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5C52AC62-64F9-40C9-BDE9-87AC915158B9}" type="datetimeFigureOut">
              <a:rPr lang="nl-NL" smtClean="0"/>
              <a:t>14-5-2020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204736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C52AC62-64F9-40C9-BDE9-87AC915158B9}" type="datetimeFigureOut">
              <a:rPr lang="nl-NL" smtClean="0"/>
              <a:t>14-5-2020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1097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5C52AC62-64F9-40C9-BDE9-87AC915158B9}" type="datetimeFigureOut">
              <a:rPr lang="nl-NL" smtClean="0"/>
              <a:t>14-5-2020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110666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5C52AC62-64F9-40C9-BDE9-87AC915158B9}" type="datetimeFigureOut">
              <a:rPr lang="nl-NL" smtClean="0"/>
              <a:t>14-5-2020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2A0BDB9-BB56-4869-AB76-2A1EC9B52809}" type="slidenum">
              <a:rPr lang="nl-NL" smtClean="0"/>
              <a:t>‹nr.›</a:t>
            </a:fld>
            <a:endParaRPr lang="nl-NL"/>
          </a:p>
        </p:txBody>
      </p:sp>
    </p:spTree>
    <p:extLst>
      <p:ext uri="{BB962C8B-B14F-4D97-AF65-F5344CB8AC3E}">
        <p14:creationId xmlns:p14="http://schemas.microsoft.com/office/powerpoint/2010/main" val="12352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2AC62-64F9-40C9-BDE9-87AC915158B9}" type="datetimeFigureOut">
              <a:rPr lang="nl-NL" smtClean="0"/>
              <a:t>14-5-2020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0BDB9-BB56-4869-AB76-2A1EC9B52809}" type="slidenum">
              <a:rPr lang="nl-NL" smtClean="0"/>
              <a:t>‹nr.›</a:t>
            </a:fld>
            <a:endParaRPr lang="nl-NL"/>
          </a:p>
        </p:txBody>
      </p:sp>
    </p:spTree>
    <p:extLst>
      <p:ext uri="{BB962C8B-B14F-4D97-AF65-F5344CB8AC3E}">
        <p14:creationId xmlns:p14="http://schemas.microsoft.com/office/powerpoint/2010/main" val="1621392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AWA\AWA_logo_complee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9054" y="187659"/>
            <a:ext cx="3539256" cy="2034172"/>
          </a:xfrm>
          <a:prstGeom prst="rect">
            <a:avLst/>
          </a:prstGeom>
          <a:noFill/>
          <a:ln>
            <a:noFill/>
          </a:ln>
        </p:spPr>
      </p:pic>
      <p:sp>
        <p:nvSpPr>
          <p:cNvPr id="7" name="Afgeronde rechthoek 6"/>
          <p:cNvSpPr/>
          <p:nvPr/>
        </p:nvSpPr>
        <p:spPr>
          <a:xfrm>
            <a:off x="7784590" y="2546327"/>
            <a:ext cx="1804415" cy="3900460"/>
          </a:xfrm>
          <a:prstGeom prst="roundRect">
            <a:avLst>
              <a:gd name="adj" fmla="val 10000"/>
            </a:avLst>
          </a:pr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10" name="Groep 9"/>
          <p:cNvGrpSpPr/>
          <p:nvPr/>
        </p:nvGrpSpPr>
        <p:grpSpPr>
          <a:xfrm>
            <a:off x="5891966" y="2546327"/>
            <a:ext cx="1804415" cy="3900460"/>
            <a:chOff x="1859708" y="0"/>
            <a:chExt cx="1804415" cy="3900460"/>
          </a:xfrm>
          <a:solidFill>
            <a:schemeClr val="accent1">
              <a:lumMod val="40000"/>
              <a:lumOff val="60000"/>
            </a:schemeClr>
          </a:solidFill>
        </p:grpSpPr>
        <p:sp>
          <p:nvSpPr>
            <p:cNvPr id="11" name="Afgeronde rechthoek 10"/>
            <p:cNvSpPr/>
            <p:nvPr/>
          </p:nvSpPr>
          <p:spPr>
            <a:xfrm>
              <a:off x="1859708" y="0"/>
              <a:ext cx="1804415" cy="390046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Afgeronde rechthoek 4"/>
            <p:cNvSpPr txBox="1"/>
            <p:nvPr/>
          </p:nvSpPr>
          <p:spPr>
            <a:xfrm>
              <a:off x="1859708" y="1560184"/>
              <a:ext cx="1804415" cy="156018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endParaRPr lang="nl-NL" sz="3700" kern="1200" dirty="0"/>
            </a:p>
          </p:txBody>
        </p:sp>
      </p:grpSp>
      <p:grpSp>
        <p:nvGrpSpPr>
          <p:cNvPr id="13" name="Groep 12"/>
          <p:cNvGrpSpPr/>
          <p:nvPr/>
        </p:nvGrpSpPr>
        <p:grpSpPr>
          <a:xfrm>
            <a:off x="3999342" y="2546327"/>
            <a:ext cx="1804415" cy="3900460"/>
            <a:chOff x="1859708" y="0"/>
            <a:chExt cx="1804415" cy="3900460"/>
          </a:xfrm>
          <a:solidFill>
            <a:schemeClr val="accent1">
              <a:lumMod val="40000"/>
              <a:lumOff val="60000"/>
            </a:schemeClr>
          </a:solidFill>
        </p:grpSpPr>
        <p:sp>
          <p:nvSpPr>
            <p:cNvPr id="14" name="Afgeronde rechthoek 13"/>
            <p:cNvSpPr/>
            <p:nvPr/>
          </p:nvSpPr>
          <p:spPr>
            <a:xfrm>
              <a:off x="1859708" y="0"/>
              <a:ext cx="1804415" cy="390046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Afgeronde rechthoek 4"/>
            <p:cNvSpPr txBox="1"/>
            <p:nvPr/>
          </p:nvSpPr>
          <p:spPr>
            <a:xfrm>
              <a:off x="1859708" y="1560184"/>
              <a:ext cx="1804415" cy="156018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endParaRPr lang="nl-NL" sz="3700" kern="1200" dirty="0"/>
            </a:p>
          </p:txBody>
        </p:sp>
      </p:grpSp>
      <p:grpSp>
        <p:nvGrpSpPr>
          <p:cNvPr id="16" name="Groep 15"/>
          <p:cNvGrpSpPr/>
          <p:nvPr/>
        </p:nvGrpSpPr>
        <p:grpSpPr>
          <a:xfrm>
            <a:off x="2106718" y="2546327"/>
            <a:ext cx="1804415" cy="3900460"/>
            <a:chOff x="1859708" y="0"/>
            <a:chExt cx="1804415" cy="3900460"/>
          </a:xfrm>
          <a:solidFill>
            <a:schemeClr val="accent1">
              <a:lumMod val="40000"/>
              <a:lumOff val="60000"/>
            </a:schemeClr>
          </a:solidFill>
        </p:grpSpPr>
        <p:sp>
          <p:nvSpPr>
            <p:cNvPr id="17" name="Afgeronde rechthoek 16"/>
            <p:cNvSpPr/>
            <p:nvPr/>
          </p:nvSpPr>
          <p:spPr>
            <a:xfrm>
              <a:off x="1859708" y="0"/>
              <a:ext cx="1804415" cy="390046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Afgeronde rechthoek 4"/>
            <p:cNvSpPr txBox="1"/>
            <p:nvPr/>
          </p:nvSpPr>
          <p:spPr>
            <a:xfrm>
              <a:off x="1859708" y="1560184"/>
              <a:ext cx="1804415" cy="156018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endParaRPr lang="nl-NL" sz="3700" kern="1200" dirty="0"/>
            </a:p>
          </p:txBody>
        </p:sp>
      </p:grpSp>
      <p:sp>
        <p:nvSpPr>
          <p:cNvPr id="19" name="Afgeronde rechthoek 18"/>
          <p:cNvSpPr/>
          <p:nvPr/>
        </p:nvSpPr>
        <p:spPr>
          <a:xfrm>
            <a:off x="2194788" y="2683799"/>
            <a:ext cx="1628274" cy="3769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Omgaan met (het eigen) autisme</a:t>
            </a:r>
          </a:p>
        </p:txBody>
      </p:sp>
      <p:sp>
        <p:nvSpPr>
          <p:cNvPr id="20" name="Afgeronde rechthoek 19"/>
          <p:cNvSpPr/>
          <p:nvPr/>
        </p:nvSpPr>
        <p:spPr>
          <a:xfrm>
            <a:off x="4087412" y="2679788"/>
            <a:ext cx="1628274" cy="3769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Hulp, behandeling en medicatie</a:t>
            </a:r>
          </a:p>
        </p:txBody>
      </p:sp>
      <p:sp>
        <p:nvSpPr>
          <p:cNvPr id="21" name="Afgeronde rechthoek 20"/>
          <p:cNvSpPr/>
          <p:nvPr/>
        </p:nvSpPr>
        <p:spPr>
          <a:xfrm>
            <a:off x="5980036" y="2687808"/>
            <a:ext cx="1628274" cy="3769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Beeldvorming en inclusie</a:t>
            </a:r>
          </a:p>
        </p:txBody>
      </p:sp>
      <p:sp>
        <p:nvSpPr>
          <p:cNvPr id="22" name="Afgeronde rechthoek 21"/>
          <p:cNvSpPr/>
          <p:nvPr/>
        </p:nvSpPr>
        <p:spPr>
          <a:xfrm>
            <a:off x="7872660" y="2679785"/>
            <a:ext cx="1628274" cy="3769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Onderwijs</a:t>
            </a:r>
          </a:p>
        </p:txBody>
      </p:sp>
      <p:sp>
        <p:nvSpPr>
          <p:cNvPr id="23" name="Pijl-links en -rechts 22"/>
          <p:cNvSpPr/>
          <p:nvPr/>
        </p:nvSpPr>
        <p:spPr>
          <a:xfrm>
            <a:off x="2194788" y="5863389"/>
            <a:ext cx="7278075" cy="617622"/>
          </a:xfrm>
          <a:prstGeom prst="lef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Welbevinden en zingeving</a:t>
            </a:r>
          </a:p>
        </p:txBody>
      </p:sp>
      <p:sp>
        <p:nvSpPr>
          <p:cNvPr id="24" name="Bijschrift met pijl-rechts 23"/>
          <p:cNvSpPr/>
          <p:nvPr/>
        </p:nvSpPr>
        <p:spPr>
          <a:xfrm>
            <a:off x="112296" y="259848"/>
            <a:ext cx="2740210" cy="1889794"/>
          </a:xfrm>
          <a:prstGeom prst="rightArrow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200" dirty="0"/>
          </a:p>
          <a:p>
            <a:r>
              <a:rPr lang="nl-NL" sz="1200" dirty="0"/>
              <a:t>- Inventarisatie </a:t>
            </a:r>
          </a:p>
          <a:p>
            <a:r>
              <a:rPr lang="nl-NL" sz="1200" dirty="0"/>
              <a:t>  Kennisbehoeften</a:t>
            </a:r>
          </a:p>
          <a:p>
            <a:r>
              <a:rPr lang="nl-NL" sz="1200" dirty="0"/>
              <a:t>  (n=1162) + discussies</a:t>
            </a:r>
          </a:p>
          <a:p>
            <a:r>
              <a:rPr lang="nl-NL" sz="1200" dirty="0"/>
              <a:t>- Integratie perspectieven</a:t>
            </a:r>
          </a:p>
          <a:p>
            <a:r>
              <a:rPr lang="nl-NL" sz="1200" dirty="0"/>
              <a:t>- Top 5 omgezet in </a:t>
            </a:r>
          </a:p>
          <a:p>
            <a:r>
              <a:rPr lang="nl-NL" sz="1200" dirty="0"/>
              <a:t>  projecten</a:t>
            </a:r>
          </a:p>
        </p:txBody>
      </p:sp>
      <p:sp>
        <p:nvSpPr>
          <p:cNvPr id="25" name="Bijschrift met pijl-rechts 24"/>
          <p:cNvSpPr/>
          <p:nvPr/>
        </p:nvSpPr>
        <p:spPr>
          <a:xfrm>
            <a:off x="9296400" y="259848"/>
            <a:ext cx="2760259" cy="1889794"/>
          </a:xfrm>
          <a:prstGeom prst="rightArrow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200" dirty="0"/>
              <a:t>- </a:t>
            </a:r>
          </a:p>
          <a:p>
            <a:r>
              <a:rPr lang="nl-NL" sz="1200" dirty="0"/>
              <a:t> </a:t>
            </a:r>
            <a:endParaRPr lang="nl-NL" sz="800" dirty="0"/>
          </a:p>
          <a:p>
            <a:r>
              <a:rPr lang="nl-NL" sz="800" dirty="0"/>
              <a:t>- </a:t>
            </a:r>
            <a:r>
              <a:rPr lang="nl-NL" sz="1200" dirty="0"/>
              <a:t>Resultaten verspreiden</a:t>
            </a:r>
          </a:p>
          <a:p>
            <a:r>
              <a:rPr lang="nl-NL" sz="900" dirty="0"/>
              <a:t>  Communicatie intern en extern</a:t>
            </a:r>
          </a:p>
          <a:p>
            <a:r>
              <a:rPr lang="nl-NL" sz="1200" dirty="0"/>
              <a:t>- Implementatie </a:t>
            </a:r>
          </a:p>
          <a:p>
            <a:r>
              <a:rPr lang="nl-NL" sz="900" dirty="0"/>
              <a:t>  Producten duurzaam gebruiken</a:t>
            </a:r>
          </a:p>
          <a:p>
            <a:r>
              <a:rPr lang="nl-NL" sz="1200" dirty="0"/>
              <a:t>- Borging producten</a:t>
            </a:r>
          </a:p>
          <a:p>
            <a:r>
              <a:rPr lang="nl-NL" sz="1200" dirty="0"/>
              <a:t>- Bestendiging netwerk</a:t>
            </a:r>
          </a:p>
          <a:p>
            <a:r>
              <a:rPr lang="nl-NL" sz="1200" dirty="0"/>
              <a:t>  </a:t>
            </a:r>
            <a:r>
              <a:rPr lang="nl-NL" sz="900" dirty="0"/>
              <a:t>kennisdeling voortzetten</a:t>
            </a:r>
          </a:p>
        </p:txBody>
      </p:sp>
      <p:sp>
        <p:nvSpPr>
          <p:cNvPr id="26" name="Afgeronde rechthoek 25"/>
          <p:cNvSpPr/>
          <p:nvPr/>
        </p:nvSpPr>
        <p:spPr>
          <a:xfrm>
            <a:off x="192505" y="332037"/>
            <a:ext cx="1628274" cy="3769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Kennisagenda Autisme</a:t>
            </a:r>
          </a:p>
        </p:txBody>
      </p:sp>
      <p:sp>
        <p:nvSpPr>
          <p:cNvPr id="27" name="Afgeronde rechthoek 26"/>
          <p:cNvSpPr/>
          <p:nvPr/>
        </p:nvSpPr>
        <p:spPr>
          <a:xfrm>
            <a:off x="9380619" y="332037"/>
            <a:ext cx="1628274" cy="3769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Gezamenlijke Acties</a:t>
            </a:r>
          </a:p>
        </p:txBody>
      </p:sp>
      <p:sp>
        <p:nvSpPr>
          <p:cNvPr id="28" name="Rechthoek 27"/>
          <p:cNvSpPr/>
          <p:nvPr/>
        </p:nvSpPr>
        <p:spPr>
          <a:xfrm>
            <a:off x="2090515" y="3180344"/>
            <a:ext cx="1880755" cy="2753061"/>
          </a:xfrm>
          <a:prstGeom prst="rect">
            <a:avLst/>
          </a:prstGeom>
        </p:spPr>
        <p:txBody>
          <a:bodyPr wrap="square">
            <a:spAutoFit/>
          </a:bodyPr>
          <a:lstStyle/>
          <a:p>
            <a:pPr algn="just">
              <a:lnSpc>
                <a:spcPct val="107000"/>
              </a:lnSpc>
              <a:spcAft>
                <a:spcPts val="800"/>
              </a:spcAft>
            </a:pPr>
            <a:r>
              <a:rPr lang="nl-NL" sz="900" dirty="0">
                <a:solidFill>
                  <a:srgbClr val="000000"/>
                </a:solidFill>
                <a:latin typeface="Calibri" panose="020F0502020204030204" pitchFamily="34" charset="0"/>
                <a:ea typeface="Calibri" panose="020F0502020204030204" pitchFamily="34" charset="0"/>
                <a:cs typeface="Arial" panose="020B0604020202020204" pitchFamily="34" charset="0"/>
              </a:rPr>
              <a:t>Het gevoel dat je ertoe doet en erbij hoort, is van cruciaal belang voor het welbevinden. Als je het gevoel hebt ‘anders’ te zijn en jezelf niet accepteert, kun je vastlopen. Vooral in een samenleving die niet accepterend is, kan camouflage van het autisme energie kosten en ten koste gaan van het ontwikkelen van een reëel en eerlijk zelfbeeld. Uit onderzoek is gebleken dat positieve identificatie met het eigen autisme van invloed is op de relatie tussen zelfvertrouwen en angst/depressie. In dit project gaan we een aanpak (door)ontwikkelen die mensen met autisme en hun naasten helpt met het omgaan met het autisme.</a:t>
            </a:r>
            <a:endParaRPr lang="nl-NL" sz="9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3" name="Rechthoek 32"/>
          <p:cNvSpPr/>
          <p:nvPr/>
        </p:nvSpPr>
        <p:spPr>
          <a:xfrm>
            <a:off x="4000169" y="3176817"/>
            <a:ext cx="1863725" cy="2862322"/>
          </a:xfrm>
          <a:prstGeom prst="rect">
            <a:avLst/>
          </a:prstGeom>
        </p:spPr>
        <p:txBody>
          <a:bodyPr wrap="square">
            <a:spAutoFit/>
          </a:bodyPr>
          <a:lstStyle/>
          <a:p>
            <a:pPr algn="just"/>
            <a:r>
              <a:rPr lang="nl-NL" sz="900" dirty="0">
                <a:ea typeface="Calibri" panose="020F0502020204030204" pitchFamily="34" charset="0"/>
              </a:rPr>
              <a:t>Mensen die autistisch zijn overlijden gemiddeld op beduidend vroegere leeftijd. Dit heeft o.a. te maken met het vaak voorkomen van zowel psychische als </a:t>
            </a:r>
            <a:r>
              <a:rPr lang="nl-NL" sz="900" dirty="0" err="1">
                <a:ea typeface="Calibri" panose="020F0502020204030204" pitchFamily="34" charset="0"/>
              </a:rPr>
              <a:t>lichame-lijke</a:t>
            </a:r>
            <a:r>
              <a:rPr lang="nl-NL" sz="900" dirty="0">
                <a:ea typeface="Calibri" panose="020F0502020204030204" pitchFamily="34" charset="0"/>
              </a:rPr>
              <a:t> problemen. Dit kan komen door een overlap in de biologische oorzaak, maar ook door te moeten leven in een maatschappij die onvoldoende rekening houdt met het autisme. Wij richten ons op zowel autisme specifieke factoren als op maatschappelijke factoren. In dit project willen we bepalen welke factoren die veranderbaar zijn precies een rol in spelen bij het te laat (h)erkennen van klachten, zodat iemand die zelf autistisch is, maar ook zijn/haar omgeving, hier rekening mee kan houden.</a:t>
            </a:r>
            <a:endParaRPr lang="nl-NL" sz="900" dirty="0"/>
          </a:p>
        </p:txBody>
      </p:sp>
      <p:sp>
        <p:nvSpPr>
          <p:cNvPr id="34" name="Rechthoek 33"/>
          <p:cNvSpPr/>
          <p:nvPr/>
        </p:nvSpPr>
        <p:spPr>
          <a:xfrm>
            <a:off x="5820572" y="3184358"/>
            <a:ext cx="1938999" cy="2862322"/>
          </a:xfrm>
          <a:prstGeom prst="rect">
            <a:avLst/>
          </a:prstGeom>
        </p:spPr>
        <p:txBody>
          <a:bodyPr wrap="square">
            <a:spAutoFit/>
          </a:bodyPr>
          <a:lstStyle/>
          <a:p>
            <a:pPr algn="just">
              <a:spcAft>
                <a:spcPts val="0"/>
              </a:spcAft>
            </a:pPr>
            <a:r>
              <a:rPr lang="nl-NL" sz="900" dirty="0">
                <a:ea typeface="Calibri" panose="020F0502020204030204" pitchFamily="34" charset="0"/>
                <a:cs typeface="Arial" panose="020B0604020202020204" pitchFamily="34" charset="0"/>
              </a:rPr>
              <a:t>Beeldvorming m.b.t. autisme bepaalt de mate van tolerantie, attitude en empathie. Het tonen van een eerlijk en gebalanceerd beeld van mensen met autisme verbetert de inclusie. B</a:t>
            </a:r>
            <a:r>
              <a:rPr lang="nl-NL" sz="900" dirty="0">
                <a:effectLst/>
                <a:ea typeface="Calibri" panose="020F0502020204030204" pitchFamily="34" charset="0"/>
                <a:cs typeface="Arial" panose="020B0604020202020204" pitchFamily="34" charset="0"/>
              </a:rPr>
              <a:t>ij beeldvorming is er wederkerigheid tussen mensen met autisme en mensen met een </a:t>
            </a:r>
            <a:r>
              <a:rPr lang="nl-NL" sz="900" dirty="0" err="1">
                <a:effectLst/>
                <a:ea typeface="Calibri" panose="020F0502020204030204" pitchFamily="34" charset="0"/>
                <a:cs typeface="Arial" panose="020B0604020202020204" pitchFamily="34" charset="0"/>
              </a:rPr>
              <a:t>neurotypische</a:t>
            </a:r>
            <a:r>
              <a:rPr lang="nl-NL" sz="900" dirty="0">
                <a:effectLst/>
                <a:ea typeface="Calibri" panose="020F0502020204030204" pitchFamily="34" charset="0"/>
                <a:cs typeface="Arial" panose="020B0604020202020204" pitchFamily="34" charset="0"/>
              </a:rPr>
              <a:t> ontwikkeling: interventies dienen dus gericht te zijn op beiden. </a:t>
            </a:r>
            <a:r>
              <a:rPr lang="nl-NL" sz="900" dirty="0">
                <a:ea typeface="Calibri" panose="020F0502020204030204" pitchFamily="34" charset="0"/>
                <a:cs typeface="Arial" panose="020B0604020202020204" pitchFamily="34" charset="0"/>
              </a:rPr>
              <a:t>De samenleving bestaat uit verschillende lagen: de directe omgeving (o.a. familie/vrienden), de context (</a:t>
            </a:r>
            <a:r>
              <a:rPr lang="nl-NL" sz="900" dirty="0" err="1">
                <a:ea typeface="Calibri" panose="020F0502020204030204" pitchFamily="34" charset="0"/>
                <a:cs typeface="Arial" panose="020B0604020202020204" pitchFamily="34" charset="0"/>
              </a:rPr>
              <a:t>leer-krachten</a:t>
            </a:r>
            <a:r>
              <a:rPr lang="nl-NL" sz="900" dirty="0">
                <a:ea typeface="Calibri" panose="020F0502020204030204" pitchFamily="34" charset="0"/>
                <a:cs typeface="Arial" panose="020B0604020202020204" pitchFamily="34" charset="0"/>
              </a:rPr>
              <a:t>, hulpverleners) en ‘</a:t>
            </a:r>
            <a:r>
              <a:rPr lang="nl-NL" sz="900" dirty="0" err="1">
                <a:ea typeface="Calibri" panose="020F0502020204030204" pitchFamily="34" charset="0"/>
                <a:cs typeface="Arial" panose="020B0604020202020204" pitchFamily="34" charset="0"/>
              </a:rPr>
              <a:t>pas-santen</a:t>
            </a:r>
            <a:r>
              <a:rPr lang="nl-NL" sz="900" dirty="0">
                <a:ea typeface="Calibri" panose="020F0502020204030204" pitchFamily="34" charset="0"/>
                <a:cs typeface="Arial" panose="020B0604020202020204" pitchFamily="34" charset="0"/>
              </a:rPr>
              <a:t>’ (b.v. caissière, bus chauffeur). Autisme speelt in al deze contexten. Dit project richt zich op interventies die ingrijpen op die verschillende lagen en zal deze </a:t>
            </a:r>
            <a:r>
              <a:rPr lang="nl-NL" sz="900" i="1" dirty="0">
                <a:ea typeface="Calibri" panose="020F0502020204030204" pitchFamily="34" charset="0"/>
                <a:cs typeface="Arial" panose="020B0604020202020204" pitchFamily="34" charset="0"/>
              </a:rPr>
              <a:t>interventies (door)ontwikkelen en implementeren.</a:t>
            </a:r>
            <a:endParaRPr lang="nl-NL" sz="900" i="1" dirty="0">
              <a:ea typeface="Calibri" panose="020F0502020204030204" pitchFamily="34" charset="0"/>
              <a:cs typeface="Times New Roman" panose="02020603050405020304" pitchFamily="18" charset="0"/>
            </a:endParaRPr>
          </a:p>
        </p:txBody>
      </p:sp>
      <p:sp>
        <p:nvSpPr>
          <p:cNvPr id="36" name="Rechthoek 35"/>
          <p:cNvSpPr/>
          <p:nvPr/>
        </p:nvSpPr>
        <p:spPr>
          <a:xfrm>
            <a:off x="7830965" y="3184358"/>
            <a:ext cx="1663575" cy="2862322"/>
          </a:xfrm>
          <a:prstGeom prst="rect">
            <a:avLst/>
          </a:prstGeom>
        </p:spPr>
        <p:txBody>
          <a:bodyPr wrap="square">
            <a:spAutoFit/>
          </a:bodyPr>
          <a:lstStyle/>
          <a:p>
            <a:pPr algn="just">
              <a:spcAft>
                <a:spcPts val="0"/>
              </a:spcAft>
            </a:pPr>
            <a:r>
              <a:rPr lang="nl-NL" sz="900" dirty="0">
                <a:ea typeface="Calibri" panose="020F0502020204030204" pitchFamily="34" charset="0"/>
                <a:cs typeface="Verdana" panose="020B0604030504040204" pitchFamily="34" charset="0"/>
              </a:rPr>
              <a:t>“Alleen op het schoolplein, buiten alle groepjes” </a:t>
            </a:r>
          </a:p>
          <a:p>
            <a:pPr algn="just">
              <a:spcAft>
                <a:spcPts val="0"/>
              </a:spcAft>
            </a:pPr>
            <a:r>
              <a:rPr lang="nl-NL" sz="900" dirty="0">
                <a:ea typeface="Calibri" panose="020F0502020204030204" pitchFamily="34" charset="0"/>
                <a:cs typeface="Verdana" panose="020B0604030504040204" pitchFamily="34" charset="0"/>
              </a:rPr>
              <a:t>Jongeren met autisme worden vaak buitengesloten op school en missen zo de kans essentiële</a:t>
            </a:r>
            <a:endParaRPr lang="nl-NL" sz="900" dirty="0">
              <a:effectLst/>
              <a:ea typeface="Calibri" panose="020F0502020204030204" pitchFamily="34" charset="0"/>
              <a:cs typeface="Times New Roman" panose="02020603050405020304" pitchFamily="18" charset="0"/>
            </a:endParaRPr>
          </a:p>
          <a:p>
            <a:pPr algn="just">
              <a:spcAft>
                <a:spcPts val="0"/>
              </a:spcAft>
            </a:pPr>
            <a:r>
              <a:rPr lang="nl-NL" sz="900" dirty="0">
                <a:ea typeface="Calibri" panose="020F0502020204030204" pitchFamily="34" charset="0"/>
                <a:cs typeface="Verdana" panose="020B0604030504040204" pitchFamily="34" charset="0"/>
              </a:rPr>
              <a:t>emotionele en sociale vaardigheden te leren. Dit project, met en voor jongeren met autisme, inventariseert het gedrag op het schoolplein, onderzoekt aanpassingen in het schoolgebouw en op het plein, en creëert zo door </a:t>
            </a:r>
            <a:r>
              <a:rPr lang="nl-NL" sz="900" dirty="0" err="1">
                <a:ea typeface="Calibri" panose="020F0502020204030204" pitchFamily="34" charset="0"/>
                <a:cs typeface="Verdana" panose="020B0604030504040204" pitchFamily="34" charset="0"/>
              </a:rPr>
              <a:t>inter-disciplinaire</a:t>
            </a:r>
            <a:r>
              <a:rPr lang="nl-NL" sz="900" dirty="0">
                <a:ea typeface="Calibri" panose="020F0502020204030204" pitchFamily="34" charset="0"/>
                <a:cs typeface="Verdana" panose="020B0604030504040204" pitchFamily="34" charset="0"/>
              </a:rPr>
              <a:t> samenwerking een</a:t>
            </a:r>
            <a:endParaRPr lang="nl-NL" sz="900" dirty="0">
              <a:effectLst/>
              <a:ea typeface="Calibri" panose="020F0502020204030204" pitchFamily="34" charset="0"/>
              <a:cs typeface="Times New Roman" panose="02020603050405020304" pitchFamily="18" charset="0"/>
            </a:endParaRPr>
          </a:p>
          <a:p>
            <a:pPr algn="just">
              <a:spcAft>
                <a:spcPts val="0"/>
              </a:spcAft>
            </a:pPr>
            <a:r>
              <a:rPr lang="nl-NL" sz="900" dirty="0">
                <a:ea typeface="Calibri" panose="020F0502020204030204" pitchFamily="34" charset="0"/>
                <a:cs typeface="Verdana" panose="020B0604030504040204" pitchFamily="34" charset="0"/>
              </a:rPr>
              <a:t>inclusieve schoolomgeving buiten het klaslokaal, wat de kwaliteit en kwantiteit van sociale participatie</a:t>
            </a:r>
            <a:endParaRPr lang="nl-NL" sz="900" dirty="0">
              <a:effectLst/>
              <a:ea typeface="Calibri" panose="020F0502020204030204" pitchFamily="34" charset="0"/>
              <a:cs typeface="Times New Roman" panose="02020603050405020304" pitchFamily="18" charset="0"/>
            </a:endParaRPr>
          </a:p>
          <a:p>
            <a:pPr algn="just">
              <a:spcAft>
                <a:spcPts val="0"/>
              </a:spcAft>
            </a:pPr>
            <a:r>
              <a:rPr lang="nl-NL" sz="900" dirty="0">
                <a:ea typeface="Calibri" panose="020F0502020204030204" pitchFamily="34" charset="0"/>
                <a:cs typeface="Verdana" panose="020B0604030504040204" pitchFamily="34" charset="0"/>
              </a:rPr>
              <a:t>voor schoolgaande jongeren met autisme bevordert.</a:t>
            </a:r>
            <a:endParaRPr lang="nl-NL" sz="900" dirty="0">
              <a:effectLst/>
              <a:ea typeface="Calibri" panose="020F0502020204030204" pitchFamily="34" charset="0"/>
              <a:cs typeface="Times New Roman" panose="02020603050405020304" pitchFamily="18" charset="0"/>
            </a:endParaRPr>
          </a:p>
        </p:txBody>
      </p:sp>
      <p:sp>
        <p:nvSpPr>
          <p:cNvPr id="2" name="Tekstvak 1"/>
          <p:cNvSpPr txBox="1"/>
          <p:nvPr/>
        </p:nvSpPr>
        <p:spPr>
          <a:xfrm>
            <a:off x="10387263" y="6184232"/>
            <a:ext cx="1804737" cy="461665"/>
          </a:xfrm>
          <a:prstGeom prst="rect">
            <a:avLst/>
          </a:prstGeom>
          <a:noFill/>
        </p:spPr>
        <p:txBody>
          <a:bodyPr wrap="square" rtlCol="0">
            <a:spAutoFit/>
          </a:bodyPr>
          <a:lstStyle/>
          <a:p>
            <a:r>
              <a:rPr lang="nl-NL" sz="1200" dirty="0"/>
              <a:t>Interesse in deelname?</a:t>
            </a:r>
          </a:p>
          <a:p>
            <a:r>
              <a:rPr lang="nl-NL" sz="1200" dirty="0"/>
              <a:t>Mail naar awa@lentis.nl</a:t>
            </a:r>
          </a:p>
        </p:txBody>
      </p:sp>
    </p:spTree>
    <p:extLst>
      <p:ext uri="{BB962C8B-B14F-4D97-AF65-F5344CB8AC3E}">
        <p14:creationId xmlns:p14="http://schemas.microsoft.com/office/powerpoint/2010/main" val="382845724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503</Words>
  <Application>Microsoft Office PowerPoint</Application>
  <PresentationFormat>Breedbeeld</PresentationFormat>
  <Paragraphs>33</Paragraphs>
  <Slides>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vt:i4>
      </vt:variant>
    </vt:vector>
  </HeadingPairs>
  <TitlesOfParts>
    <vt:vector size="7" baseType="lpstr">
      <vt:lpstr>Arial</vt:lpstr>
      <vt:lpstr>Calibri</vt:lpstr>
      <vt:lpstr>Calibri Light</vt:lpstr>
      <vt:lpstr>Times New Roman</vt:lpstr>
      <vt:lpstr>Verdana</vt:lpstr>
      <vt:lpstr>Kantoorthema</vt:lpstr>
      <vt:lpstr>PowerPoint-presentatie</vt:lpstr>
    </vt:vector>
  </TitlesOfParts>
  <Company>Lentis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Automatisering</dc:creator>
  <cp:lastModifiedBy>Automatisering</cp:lastModifiedBy>
  <cp:revision>19</cp:revision>
  <cp:lastPrinted>2019-11-14T09:02:46Z</cp:lastPrinted>
  <dcterms:created xsi:type="dcterms:W3CDTF">2019-11-11T10:15:39Z</dcterms:created>
  <dcterms:modified xsi:type="dcterms:W3CDTF">2020-05-14T09:16:03Z</dcterms:modified>
</cp:coreProperties>
</file>