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2"/>
  </p:notesMasterIdLst>
  <p:handoutMasterIdLst>
    <p:handoutMasterId r:id="rId33"/>
  </p:handoutMasterIdLst>
  <p:sldIdLst>
    <p:sldId id="257" r:id="rId3"/>
    <p:sldId id="259" r:id="rId4"/>
    <p:sldId id="308" r:id="rId5"/>
    <p:sldId id="258" r:id="rId6"/>
    <p:sldId id="260" r:id="rId7"/>
    <p:sldId id="261" r:id="rId8"/>
    <p:sldId id="262" r:id="rId9"/>
    <p:sldId id="290" r:id="rId10"/>
    <p:sldId id="289" r:id="rId11"/>
    <p:sldId id="291" r:id="rId12"/>
    <p:sldId id="263" r:id="rId13"/>
    <p:sldId id="292" r:id="rId14"/>
    <p:sldId id="293" r:id="rId15"/>
    <p:sldId id="294" r:id="rId16"/>
    <p:sldId id="295" r:id="rId17"/>
    <p:sldId id="302" r:id="rId18"/>
    <p:sldId id="296" r:id="rId19"/>
    <p:sldId id="297" r:id="rId20"/>
    <p:sldId id="298" r:id="rId21"/>
    <p:sldId id="299" r:id="rId22"/>
    <p:sldId id="300" r:id="rId23"/>
    <p:sldId id="303" r:id="rId24"/>
    <p:sldId id="301" r:id="rId25"/>
    <p:sldId id="264" r:id="rId26"/>
    <p:sldId id="304" r:id="rId27"/>
    <p:sldId id="305" r:id="rId28"/>
    <p:sldId id="306" r:id="rId29"/>
    <p:sldId id="265" r:id="rId30"/>
    <p:sldId id="307" r:id="rId31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B8BEB-9ABA-4523-AD5B-C3642FEDA08D}" type="datetimeFigureOut">
              <a:rPr lang="nl-NL" smtClean="0"/>
              <a:t>13-3-2014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3011-010A-42A3-908E-C1B5EE13C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76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C8D5-5422-40C8-A4C5-BC97C8E4204E}" type="datetimeFigureOut">
              <a:rPr lang="nl-NL" smtClean="0"/>
              <a:t>13-3-2014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C495A-75CC-43C0-AB57-81A4A6F7D79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6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20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27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28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29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4D898-410B-4CC1-A6E1-2940C2404C48}" type="slidenum">
              <a:rPr lang="nl-NL">
                <a:solidFill>
                  <a:prstClr val="black"/>
                </a:solidFill>
              </a:rPr>
              <a:pPr eaLnBrk="1" hangingPunct="1"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E012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9" descr="hs07_logo_rug_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51575"/>
            <a:ext cx="28797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nner UMCG engel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6246813"/>
            <a:ext cx="543401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E01229"/>
          </a:solidFill>
          <a:ln w="9525">
            <a:solidFill>
              <a:srgbClr val="D00F1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62100"/>
            <a:ext cx="5762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524000"/>
            <a:ext cx="6840538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en-US"/>
              <a:t>Program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Name presenter(s)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7CE9-913B-4D03-A3CF-17BE0F47BB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1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9D6D-F66E-471B-A81F-E0D9150F11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277813"/>
            <a:ext cx="1895475" cy="573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6813" y="277813"/>
            <a:ext cx="5534025" cy="573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4A8F0-64BD-4F69-8798-800EE44214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6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0" y="277813"/>
            <a:ext cx="706755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6813" y="1484313"/>
            <a:ext cx="371475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63" y="1484313"/>
            <a:ext cx="371475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D993-C52A-44B6-8164-6E8FDB4D66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A3FD-5301-4614-AA96-2359395BB3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8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07CF6-A2A1-4DDE-926F-B37F390956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484313"/>
            <a:ext cx="37147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63" y="1484313"/>
            <a:ext cx="37147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948B-DC42-426C-8AEA-42BEE4CD3C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9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2A9F7-270C-43FC-9208-98CBDEB372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5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6977-E55D-4DC5-B31F-92ECC209B5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8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FC7AC-EC54-4ED5-92A1-A888099C9C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3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A0C2-FC74-4CBD-A021-7C97828D64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C54D-6F39-45C0-8928-89A59700E2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5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6700" y="277813"/>
            <a:ext cx="70675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484313"/>
            <a:ext cx="75819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E4774-840D-4DB5-8C17-E553012067D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04813"/>
            <a:ext cx="358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hs07_logo_rug_e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51575"/>
            <a:ext cx="28797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3" descr="banner UMCG engel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240463"/>
            <a:ext cx="543401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4"/>
          <p:cNvSpPr>
            <a:spLocks noChangeArrowheads="1"/>
          </p:cNvSpPr>
          <p:nvPr userDrawn="1"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E01229"/>
          </a:solidFill>
          <a:ln w="9525">
            <a:solidFill>
              <a:srgbClr val="D00F1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7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C8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C8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C8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C8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C8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85C8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85C8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85C8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85C8A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01229"/>
        </a:buClr>
        <a:buSzPct val="65000"/>
        <a:buFont typeface="Wingdings" pitchFamily="2" charset="2"/>
        <a:buChar char="n"/>
        <a:defRPr sz="2600" b="1">
          <a:solidFill>
            <a:srgbClr val="0C0F54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E01229"/>
        </a:buClr>
        <a:buSzPct val="65000"/>
        <a:buFont typeface="Wingdings" pitchFamily="2" charset="2"/>
        <a:buChar char="q"/>
        <a:defRPr sz="2200" b="1">
          <a:solidFill>
            <a:srgbClr val="0C0F54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E01229"/>
        </a:buClr>
        <a:buChar char="•"/>
        <a:defRPr sz="2000" b="1">
          <a:solidFill>
            <a:srgbClr val="0C0F54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E01229"/>
        </a:buClr>
        <a:buFont typeface="Arial" pitchFamily="34" charset="0"/>
        <a:buChar char="»"/>
        <a:defRPr b="1">
          <a:solidFill>
            <a:srgbClr val="0C0F54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E01229"/>
        </a:buClr>
        <a:buChar char="o"/>
        <a:defRPr b="1">
          <a:solidFill>
            <a:srgbClr val="0C0F54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E01229"/>
        </a:buClr>
        <a:buChar char="o"/>
        <a:defRPr b="1">
          <a:solidFill>
            <a:srgbClr val="0C0F54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E01229"/>
        </a:buClr>
        <a:buChar char="o"/>
        <a:defRPr b="1">
          <a:solidFill>
            <a:srgbClr val="0C0F54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E01229"/>
        </a:buClr>
        <a:buChar char="o"/>
        <a:defRPr b="1">
          <a:solidFill>
            <a:srgbClr val="0C0F54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E01229"/>
        </a:buClr>
        <a:buChar char="o"/>
        <a:defRPr b="1">
          <a:solidFill>
            <a:srgbClr val="0C0F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.a.landsman@umcg.n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139825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solidFill>
                  <a:srgbClr val="0C0F54"/>
                </a:solidFill>
              </a:rPr>
              <a:t>Autisme</a:t>
            </a:r>
            <a:r>
              <a:rPr lang="en-US" dirty="0" smtClean="0">
                <a:solidFill>
                  <a:srgbClr val="0C0F54"/>
                </a:solidFill>
              </a:rPr>
              <a:t> en </a:t>
            </a:r>
            <a:r>
              <a:rPr lang="nl-NL" dirty="0" smtClean="0">
                <a:solidFill>
                  <a:srgbClr val="0C0F54"/>
                </a:solidFill>
              </a:rPr>
              <a:t>werk</a:t>
            </a:r>
            <a:r>
              <a:rPr lang="en-US" dirty="0" smtClean="0">
                <a:solidFill>
                  <a:srgbClr val="0C0F54"/>
                </a:solidFill>
              </a:rPr>
              <a:t>; </a:t>
            </a:r>
            <a:r>
              <a:rPr lang="en-US" dirty="0" err="1" smtClean="0">
                <a:solidFill>
                  <a:srgbClr val="0C0F54"/>
                </a:solidFill>
              </a:rPr>
              <a:t>inzichten</a:t>
            </a:r>
            <a:r>
              <a:rPr lang="en-US" dirty="0" smtClean="0">
                <a:solidFill>
                  <a:srgbClr val="0C0F54"/>
                </a:solidFill>
              </a:rPr>
              <a:t> en tips </a:t>
            </a:r>
            <a:r>
              <a:rPr lang="en-US" dirty="0" err="1" smtClean="0">
                <a:solidFill>
                  <a:srgbClr val="0C0F54"/>
                </a:solidFill>
              </a:rPr>
              <a:t>uit</a:t>
            </a:r>
            <a:r>
              <a:rPr lang="en-US" dirty="0" smtClean="0">
                <a:solidFill>
                  <a:srgbClr val="0C0F54"/>
                </a:solidFill>
              </a:rPr>
              <a:t> </a:t>
            </a:r>
            <a:r>
              <a:rPr lang="en-US" dirty="0" err="1" smtClean="0">
                <a:solidFill>
                  <a:srgbClr val="0C0F54"/>
                </a:solidFill>
              </a:rPr>
              <a:t>onderzoek</a:t>
            </a:r>
            <a:endParaRPr lang="nl-NL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1052513"/>
            <a:ext cx="7977187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 marL="0" indent="0">
              <a:buNone/>
              <a:defRPr/>
            </a:pPr>
            <a:endParaRPr lang="nl-NL" sz="2000" dirty="0"/>
          </a:p>
          <a:p>
            <a:pPr marL="0" indent="0">
              <a:buNone/>
              <a:defRPr/>
            </a:pPr>
            <a:r>
              <a:rPr lang="nl-NL" sz="2000" dirty="0" smtClean="0"/>
              <a:t>Jeanet Landsman</a:t>
            </a:r>
          </a:p>
          <a:p>
            <a:pPr marL="0" indent="0">
              <a:buNone/>
              <a:defRPr/>
            </a:pPr>
            <a:r>
              <a:rPr lang="nl-NL" sz="2000" dirty="0" smtClean="0"/>
              <a:t>UMCG, Toegepast </a:t>
            </a:r>
            <a:r>
              <a:rPr lang="nl-NL" sz="2000" dirty="0" err="1" smtClean="0"/>
              <a:t>GezondheidsOnderzoek</a:t>
            </a:r>
            <a:endParaRPr lang="nl-NL" sz="2000" dirty="0" smtClean="0"/>
          </a:p>
          <a:p>
            <a:pPr marL="0" indent="0">
              <a:buNone/>
              <a:defRPr/>
            </a:pPr>
            <a:endParaRPr lang="nl-NL" sz="2000" dirty="0"/>
          </a:p>
          <a:p>
            <a:pPr marL="0" indent="0">
              <a:buNone/>
              <a:defRPr/>
            </a:pPr>
            <a:r>
              <a:rPr lang="nl-NL" sz="2000" i="1" dirty="0" smtClean="0"/>
              <a:t>In opdracht van de NVA</a:t>
            </a:r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77492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De </a:t>
            </a:r>
            <a:r>
              <a:rPr lang="en-US" dirty="0" err="1" smtClean="0">
                <a:solidFill>
                  <a:srgbClr val="0C0F54"/>
                </a:solidFill>
              </a:rPr>
              <a:t>cijfers</a:t>
            </a:r>
            <a:r>
              <a:rPr lang="en-US" dirty="0" smtClean="0">
                <a:solidFill>
                  <a:srgbClr val="0C0F54"/>
                </a:solidFill>
              </a:rPr>
              <a:t>; </a:t>
            </a:r>
            <a:r>
              <a:rPr lang="en-US" dirty="0" err="1" smtClean="0">
                <a:solidFill>
                  <a:srgbClr val="0C0F54"/>
                </a:solidFill>
              </a:rPr>
              <a:t>problemen</a:t>
            </a:r>
            <a:r>
              <a:rPr lang="en-US" dirty="0" smtClean="0">
                <a:solidFill>
                  <a:srgbClr val="0C0F54"/>
                </a:solidFill>
              </a:rPr>
              <a:t> </a:t>
            </a:r>
            <a:r>
              <a:rPr lang="en-US" dirty="0" err="1" smtClean="0">
                <a:solidFill>
                  <a:srgbClr val="0C0F54"/>
                </a:solidFill>
              </a:rPr>
              <a:t>erbij</a:t>
            </a:r>
            <a:endParaRPr lang="nl-NL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1052513"/>
            <a:ext cx="7977187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Bijna 40% heeft ook een andere diagnose zoals: </a:t>
            </a:r>
          </a:p>
          <a:p>
            <a:pPr lvl="1">
              <a:defRPr/>
            </a:pPr>
            <a:r>
              <a:rPr lang="nl-NL" sz="1600" dirty="0" err="1" smtClean="0"/>
              <a:t>ADHD</a:t>
            </a:r>
            <a:r>
              <a:rPr lang="nl-NL" sz="1600" dirty="0" smtClean="0"/>
              <a:t> </a:t>
            </a:r>
          </a:p>
          <a:p>
            <a:pPr lvl="1">
              <a:defRPr/>
            </a:pPr>
            <a:r>
              <a:rPr lang="nl-NL" sz="1600" dirty="0" smtClean="0"/>
              <a:t>ADD</a:t>
            </a:r>
          </a:p>
          <a:p>
            <a:pPr lvl="1">
              <a:defRPr/>
            </a:pPr>
            <a:r>
              <a:rPr lang="nl-NL" sz="1600" dirty="0" smtClean="0"/>
              <a:t>Depressie</a:t>
            </a:r>
          </a:p>
          <a:p>
            <a:pPr>
              <a:defRPr/>
            </a:pPr>
            <a:r>
              <a:rPr lang="nl-NL" sz="2000" dirty="0" smtClean="0"/>
              <a:t>Ruim de helft heeft gezondheidsproblemen zoals:</a:t>
            </a:r>
          </a:p>
          <a:p>
            <a:pPr lvl="1">
              <a:defRPr/>
            </a:pPr>
            <a:r>
              <a:rPr lang="nl-NL" sz="1600" dirty="0" smtClean="0"/>
              <a:t>Slaapproblemen</a:t>
            </a:r>
          </a:p>
          <a:p>
            <a:pPr lvl="1">
              <a:defRPr/>
            </a:pPr>
            <a:r>
              <a:rPr lang="nl-NL" sz="1600" dirty="0" smtClean="0"/>
              <a:t>Hoofdpijn</a:t>
            </a:r>
          </a:p>
          <a:p>
            <a:pPr lvl="1">
              <a:defRPr/>
            </a:pPr>
            <a:r>
              <a:rPr lang="nl-NL" sz="1600" dirty="0" smtClean="0"/>
              <a:t>Buikpijn</a:t>
            </a:r>
          </a:p>
          <a:p>
            <a:pPr>
              <a:defRPr/>
            </a:pPr>
            <a:r>
              <a:rPr lang="nl-NL" sz="2000" dirty="0" smtClean="0"/>
              <a:t>Centraal thema is (over)vermoeidheid:</a:t>
            </a:r>
          </a:p>
          <a:p>
            <a:pPr lvl="1">
              <a:defRPr/>
            </a:pPr>
            <a:r>
              <a:rPr lang="nl-NL" sz="1600" dirty="0" smtClean="0"/>
              <a:t>Lager energiepeil</a:t>
            </a:r>
          </a:p>
          <a:p>
            <a:pPr lvl="1">
              <a:defRPr/>
            </a:pPr>
            <a:r>
              <a:rPr lang="nl-NL" sz="1600" dirty="0" smtClean="0"/>
              <a:t>Moeite bewaken energie</a:t>
            </a:r>
          </a:p>
          <a:p>
            <a:pPr lvl="1">
              <a:defRPr/>
            </a:pPr>
            <a:r>
              <a:rPr lang="nl-NL" sz="1600" dirty="0" smtClean="0"/>
              <a:t>Omgaan met anderen kost meer energie</a:t>
            </a:r>
          </a:p>
          <a:p>
            <a:pPr>
              <a:defRPr/>
            </a:pPr>
            <a:r>
              <a:rPr lang="nl-NL" sz="2000" i="1" dirty="0" smtClean="0"/>
              <a:t>Aandacht nodig voor bijkomende problemen</a:t>
            </a:r>
            <a:r>
              <a:rPr lang="nl-NL" sz="2000" dirty="0" smtClean="0"/>
              <a:t>!</a:t>
            </a:r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85504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opleiding</a:t>
            </a:r>
            <a:r>
              <a:rPr lang="en-US" dirty="0" smtClean="0">
                <a:solidFill>
                  <a:srgbClr val="0C0F54"/>
                </a:solidFill>
              </a:rPr>
              <a:t> en stage (1)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err="1" smtClean="0">
                <a:solidFill>
                  <a:srgbClr val="0C0F54"/>
                </a:solidFill>
              </a:rPr>
              <a:t>Verkenning</a:t>
            </a:r>
            <a:r>
              <a:rPr lang="en-US" u="sng" dirty="0" smtClean="0">
                <a:solidFill>
                  <a:srgbClr val="0C0F54"/>
                </a:solidFill>
              </a:rPr>
              <a:t> school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7977187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Overweeg je keus goed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Begin op tijd met kiezen vervolgopleiding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Zorg voor kennis over autisme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IJL-RECHTS 2"/>
          <p:cNvSpPr/>
          <p:nvPr/>
        </p:nvSpPr>
        <p:spPr>
          <a:xfrm rot="2204807">
            <a:off x="6244511" y="989735"/>
            <a:ext cx="1136476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opleiding</a:t>
            </a:r>
            <a:r>
              <a:rPr lang="en-US" dirty="0" smtClean="0">
                <a:solidFill>
                  <a:srgbClr val="0C0F54"/>
                </a:solidFill>
              </a:rPr>
              <a:t> en stage (2)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smtClean="0">
                <a:solidFill>
                  <a:srgbClr val="0C0F54"/>
                </a:solidFill>
              </a:rPr>
              <a:t>In </a:t>
            </a:r>
            <a:r>
              <a:rPr lang="en-US" u="sng" dirty="0" err="1" smtClean="0">
                <a:solidFill>
                  <a:srgbClr val="0C0F54"/>
                </a:solidFill>
              </a:rPr>
              <a:t>gesprek</a:t>
            </a:r>
            <a:r>
              <a:rPr lang="en-US" u="sng" dirty="0" smtClean="0">
                <a:solidFill>
                  <a:srgbClr val="0C0F54"/>
                </a:solidFill>
              </a:rPr>
              <a:t> </a:t>
            </a:r>
            <a:r>
              <a:rPr lang="en-US" u="sng" dirty="0" err="1" smtClean="0">
                <a:solidFill>
                  <a:srgbClr val="0C0F54"/>
                </a:solidFill>
              </a:rPr>
              <a:t>blijven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7977187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Regelen aanpassingen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Onbegrip tackelen in gesprek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Experimenteer-tijd, geef niet op!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IJL-RECHTS 2"/>
          <p:cNvSpPr/>
          <p:nvPr/>
        </p:nvSpPr>
        <p:spPr>
          <a:xfrm rot="2204807">
            <a:off x="6244511" y="989735"/>
            <a:ext cx="1136476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0473" y="2956201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opleiding</a:t>
            </a:r>
            <a:r>
              <a:rPr lang="en-US" dirty="0" smtClean="0">
                <a:solidFill>
                  <a:srgbClr val="0C0F54"/>
                </a:solidFill>
              </a:rPr>
              <a:t> en stage (3)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smtClean="0">
                <a:solidFill>
                  <a:srgbClr val="0C0F54"/>
                </a:solidFill>
              </a:rPr>
              <a:t>Ken </a:t>
            </a:r>
            <a:r>
              <a:rPr lang="en-US" u="sng" dirty="0" err="1" smtClean="0">
                <a:solidFill>
                  <a:srgbClr val="0C0F54"/>
                </a:solidFill>
              </a:rPr>
              <a:t>jezelf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7977187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Bespreek hoe jij ‘last’ hebt van </a:t>
            </a:r>
            <a:r>
              <a:rPr lang="nl-NL" sz="2000" dirty="0" err="1" smtClean="0"/>
              <a:t>ASS</a:t>
            </a:r>
            <a:endParaRPr lang="nl-NL" sz="2000" dirty="0" smtClean="0"/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Grenzen kennen, aangeven </a:t>
            </a:r>
            <a:r>
              <a:rPr lang="nl-NL" sz="2000" i="1" dirty="0" smtClean="0"/>
              <a:t>en</a:t>
            </a:r>
            <a:r>
              <a:rPr lang="nl-NL" sz="2000" dirty="0" smtClean="0"/>
              <a:t> verleggen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Beroepskeuzetest als richtinggevend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0473" y="2956201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6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opleiding</a:t>
            </a:r>
            <a:r>
              <a:rPr lang="en-US" dirty="0" smtClean="0">
                <a:solidFill>
                  <a:srgbClr val="0C0F54"/>
                </a:solidFill>
              </a:rPr>
              <a:t> en stage (4)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err="1" smtClean="0">
                <a:solidFill>
                  <a:srgbClr val="0C0F54"/>
                </a:solidFill>
              </a:rPr>
              <a:t>Zorg</a:t>
            </a:r>
            <a:r>
              <a:rPr lang="en-US" u="sng" dirty="0" smtClean="0">
                <a:solidFill>
                  <a:srgbClr val="0C0F54"/>
                </a:solidFill>
              </a:rPr>
              <a:t> voor </a:t>
            </a:r>
            <a:r>
              <a:rPr lang="en-US" u="sng" dirty="0" err="1" smtClean="0">
                <a:solidFill>
                  <a:srgbClr val="0C0F54"/>
                </a:solidFill>
              </a:rPr>
              <a:t>begeleiding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7977187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err="1" smtClean="0"/>
              <a:t>Studiecoaching</a:t>
            </a:r>
            <a:r>
              <a:rPr lang="nl-NL" sz="2000" dirty="0" smtClean="0"/>
              <a:t>, hulp bij plannen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Ouders met school samen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Eventueel een arts of psycholoog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0867">
            <a:off x="7092701" y="494871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6410">
            <a:off x="5486299" y="1764219"/>
            <a:ext cx="12557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5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opleiding</a:t>
            </a:r>
            <a:r>
              <a:rPr lang="en-US" dirty="0" smtClean="0">
                <a:solidFill>
                  <a:srgbClr val="0C0F54"/>
                </a:solidFill>
              </a:rPr>
              <a:t> en stage (5)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err="1" smtClean="0">
                <a:solidFill>
                  <a:srgbClr val="0C0F54"/>
                </a:solidFill>
              </a:rPr>
              <a:t>Zorg</a:t>
            </a:r>
            <a:r>
              <a:rPr lang="en-US" u="sng" dirty="0" smtClean="0">
                <a:solidFill>
                  <a:srgbClr val="0C0F54"/>
                </a:solidFill>
              </a:rPr>
              <a:t> voor </a:t>
            </a:r>
            <a:r>
              <a:rPr lang="en-US" u="sng" dirty="0" err="1" smtClean="0">
                <a:solidFill>
                  <a:srgbClr val="0C0F54"/>
                </a:solidFill>
              </a:rPr>
              <a:t>klankbord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7977187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Maatje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Praten met anderen in ‘hetzelfde schuitje’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Eventueel organiseren ‘klankbord’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9071">
            <a:off x="7162094" y="3219094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0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139825"/>
          </a:xfrm>
          <a:solidFill>
            <a:schemeClr val="bg1"/>
          </a:solidFill>
        </p:spPr>
        <p:txBody>
          <a:bodyPr/>
          <a:lstStyle/>
          <a:p>
            <a:r>
              <a:rPr lang="en-US" i="1" dirty="0" smtClean="0">
                <a:solidFill>
                  <a:srgbClr val="0C0F54"/>
                </a:solidFill>
              </a:rPr>
              <a:t>En</a:t>
            </a:r>
            <a:r>
              <a:rPr lang="en-US" dirty="0" smtClean="0">
                <a:solidFill>
                  <a:srgbClr val="0C0F54"/>
                </a:solidFill>
              </a:rPr>
              <a:t>:</a:t>
            </a:r>
            <a:endParaRPr lang="nl-NL" dirty="0" smtClean="0">
              <a:solidFill>
                <a:srgbClr val="0C0F54"/>
              </a:solidFill>
            </a:endParaRPr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150939" y="1052513"/>
            <a:ext cx="7597526" cy="1080343"/>
          </a:xfrm>
        </p:spPr>
        <p:txBody>
          <a:bodyPr/>
          <a:lstStyle/>
          <a:p>
            <a:pPr>
              <a:defRPr/>
            </a:pPr>
            <a:r>
              <a:rPr lang="nl-NL" sz="2000" dirty="0" smtClean="0"/>
              <a:t>Zorg voor een startkwalificatie, geef niet op!</a:t>
            </a:r>
          </a:p>
          <a:p>
            <a:pPr>
              <a:defRPr/>
            </a:pPr>
            <a:r>
              <a:rPr lang="nl-NL" sz="2000" dirty="0" smtClean="0"/>
              <a:t>Verhaal Dion</a:t>
            </a:r>
          </a:p>
          <a:p>
            <a:pPr marL="0" indent="0">
              <a:buNone/>
              <a:defRPr/>
            </a:pPr>
            <a:endParaRPr lang="nl-NL" sz="800" dirty="0">
              <a:latin typeface="Calibri"/>
              <a:ea typeface="Times New Roman"/>
              <a:cs typeface="Times New Roman"/>
            </a:endParaRPr>
          </a:p>
          <a:p>
            <a:pPr>
              <a:defRPr/>
            </a:pPr>
            <a:endParaRPr lang="nl-NL" sz="2000" dirty="0">
              <a:solidFill>
                <a:srgbClr val="00B0F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NL" sz="1800" dirty="0" smtClean="0"/>
              <a:t>“</a:t>
            </a:r>
            <a:r>
              <a:rPr lang="nl-NL" sz="1800" i="1" dirty="0"/>
              <a:t>Ik doe de komende twee jaar de havo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1800" i="1" dirty="0"/>
              <a:t>op het Ster College. Daarna wil ik naar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1800" i="1" dirty="0"/>
              <a:t>de </a:t>
            </a:r>
            <a:r>
              <a:rPr lang="nl-NL" sz="1800" i="1" dirty="0" err="1"/>
              <a:t>NHTV</a:t>
            </a:r>
            <a:r>
              <a:rPr lang="nl-NL" sz="1800" i="1" dirty="0"/>
              <a:t> in Breda, de Game Academy.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1800" i="1" dirty="0"/>
              <a:t>Deze route is langer en moeilijker,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1800" i="1" dirty="0"/>
              <a:t>maar brengt me uiteindelijk op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1800" i="1" dirty="0"/>
              <a:t>hetzelfde punt. Want mijn ideaal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1800" i="1" dirty="0"/>
              <a:t>zal ik nooit loslaten</a:t>
            </a:r>
            <a:r>
              <a:rPr lang="nl-NL" sz="1800" dirty="0"/>
              <a:t>”,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1800" dirty="0"/>
              <a:t>zegt Dion vastbesloten.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79" y="2812360"/>
            <a:ext cx="2166714" cy="27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vinden</a:t>
            </a:r>
            <a:r>
              <a:rPr lang="en-US" dirty="0" smtClean="0">
                <a:solidFill>
                  <a:srgbClr val="0C0F54"/>
                </a:solidFill>
              </a:rPr>
              <a:t> van </a:t>
            </a:r>
            <a:r>
              <a:rPr lang="en-US" dirty="0" err="1" smtClean="0">
                <a:solidFill>
                  <a:srgbClr val="0C0F54"/>
                </a:solidFill>
              </a:rPr>
              <a:t>werk</a:t>
            </a:r>
            <a:r>
              <a:rPr lang="en-US" dirty="0" smtClean="0">
                <a:solidFill>
                  <a:srgbClr val="0C0F54"/>
                </a:solidFill>
              </a:rPr>
              <a:t> (1)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smtClean="0">
                <a:solidFill>
                  <a:srgbClr val="0C0F54"/>
                </a:solidFill>
              </a:rPr>
              <a:t>Ken </a:t>
            </a:r>
            <a:r>
              <a:rPr lang="en-US" u="sng" dirty="0" err="1" smtClean="0">
                <a:solidFill>
                  <a:srgbClr val="0C0F54"/>
                </a:solidFill>
              </a:rPr>
              <a:t>jezelf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7977187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Acceptatie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Presenteer jezelf als waardevol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Weet dat ontwikkeling langzamer gaat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9071">
            <a:off x="7162094" y="3219094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7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vinden</a:t>
            </a:r>
            <a:r>
              <a:rPr lang="en-US" dirty="0" smtClean="0">
                <a:solidFill>
                  <a:srgbClr val="0C0F54"/>
                </a:solidFill>
              </a:rPr>
              <a:t> van </a:t>
            </a:r>
            <a:r>
              <a:rPr lang="en-US" dirty="0" err="1" smtClean="0">
                <a:solidFill>
                  <a:srgbClr val="0C0F54"/>
                </a:solidFill>
              </a:rPr>
              <a:t>werk</a:t>
            </a:r>
            <a:r>
              <a:rPr lang="en-US" dirty="0" smtClean="0">
                <a:solidFill>
                  <a:srgbClr val="0C0F54"/>
                </a:solidFill>
              </a:rPr>
              <a:t> (2)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err="1" smtClean="0">
                <a:solidFill>
                  <a:srgbClr val="0C0F54"/>
                </a:solidFill>
              </a:rPr>
              <a:t>Goed</a:t>
            </a:r>
            <a:r>
              <a:rPr lang="en-US" u="sng" dirty="0" smtClean="0">
                <a:solidFill>
                  <a:srgbClr val="0C0F54"/>
                </a:solidFill>
              </a:rPr>
              <a:t> </a:t>
            </a:r>
            <a:r>
              <a:rPr lang="en-US" u="sng" dirty="0" err="1" smtClean="0">
                <a:solidFill>
                  <a:srgbClr val="0C0F54"/>
                </a:solidFill>
              </a:rPr>
              <a:t>voorbereiden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7977187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Sollicitatietraining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Beroepsoriëntatie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Probeer een realistisch beeld te krijgen van het werk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9071">
            <a:off x="7162094" y="3219094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43873" y="260648"/>
            <a:ext cx="13049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5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vinden</a:t>
            </a:r>
            <a:r>
              <a:rPr lang="en-US" dirty="0" smtClean="0">
                <a:solidFill>
                  <a:srgbClr val="0C0F54"/>
                </a:solidFill>
              </a:rPr>
              <a:t> van </a:t>
            </a:r>
            <a:r>
              <a:rPr lang="en-US" dirty="0" err="1" smtClean="0">
                <a:solidFill>
                  <a:srgbClr val="0C0F54"/>
                </a:solidFill>
              </a:rPr>
              <a:t>werk</a:t>
            </a:r>
            <a:r>
              <a:rPr lang="en-US" dirty="0" smtClean="0">
                <a:solidFill>
                  <a:srgbClr val="0C0F54"/>
                </a:solidFill>
              </a:rPr>
              <a:t> (3)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err="1" smtClean="0">
                <a:solidFill>
                  <a:srgbClr val="0C0F54"/>
                </a:solidFill>
              </a:rPr>
              <a:t>Weloverwogen</a:t>
            </a:r>
            <a:r>
              <a:rPr lang="en-US" u="sng" dirty="0" smtClean="0">
                <a:solidFill>
                  <a:srgbClr val="0C0F54"/>
                </a:solidFill>
              </a:rPr>
              <a:t> </a:t>
            </a:r>
            <a:r>
              <a:rPr lang="en-US" u="sng" dirty="0" err="1" smtClean="0">
                <a:solidFill>
                  <a:srgbClr val="0C0F54"/>
                </a:solidFill>
              </a:rPr>
              <a:t>keuze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7977187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Ga kijken op de (werk)plek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Kijk of je een ‘klik’ hebt met collega’s en werkplek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Laat je werk aansluiten bij interesses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9071">
            <a:off x="7162094" y="3219094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43873" y="260648"/>
            <a:ext cx="13049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885" y="0"/>
            <a:ext cx="11724949" cy="6957392"/>
          </a:xfrm>
        </p:spPr>
      </p:pic>
    </p:spTree>
    <p:extLst>
      <p:ext uri="{BB962C8B-B14F-4D97-AF65-F5344CB8AC3E}">
        <p14:creationId xmlns:p14="http://schemas.microsoft.com/office/powerpoint/2010/main" val="5569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vinden</a:t>
            </a:r>
            <a:r>
              <a:rPr lang="en-US" dirty="0" smtClean="0">
                <a:solidFill>
                  <a:srgbClr val="0C0F54"/>
                </a:solidFill>
              </a:rPr>
              <a:t> van </a:t>
            </a:r>
            <a:r>
              <a:rPr lang="en-US" dirty="0" err="1" smtClean="0">
                <a:solidFill>
                  <a:srgbClr val="0C0F54"/>
                </a:solidFill>
              </a:rPr>
              <a:t>werk</a:t>
            </a:r>
            <a:r>
              <a:rPr lang="en-US" dirty="0" smtClean="0">
                <a:solidFill>
                  <a:srgbClr val="0C0F54"/>
                </a:solidFill>
              </a:rPr>
              <a:t> (4)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err="1" smtClean="0">
                <a:solidFill>
                  <a:srgbClr val="0C0F54"/>
                </a:solidFill>
              </a:rPr>
              <a:t>Netwerk</a:t>
            </a:r>
            <a:r>
              <a:rPr lang="en-US" u="sng" dirty="0" smtClean="0">
                <a:solidFill>
                  <a:srgbClr val="0C0F54"/>
                </a:solidFill>
              </a:rPr>
              <a:t> </a:t>
            </a:r>
            <a:r>
              <a:rPr lang="en-US" u="sng" dirty="0" err="1" smtClean="0">
                <a:solidFill>
                  <a:srgbClr val="0C0F54"/>
                </a:solidFill>
              </a:rPr>
              <a:t>benutten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7977187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Praat erover met bekenden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Via via ergens aan de slag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Werkervaring helpt, maakt niet uit wat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9071">
            <a:off x="7162094" y="3219094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43873" y="260648"/>
            <a:ext cx="13049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60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vinden</a:t>
            </a:r>
            <a:r>
              <a:rPr lang="en-US" dirty="0" smtClean="0">
                <a:solidFill>
                  <a:srgbClr val="0C0F54"/>
                </a:solidFill>
              </a:rPr>
              <a:t> van </a:t>
            </a:r>
            <a:r>
              <a:rPr lang="en-US" dirty="0" err="1" smtClean="0">
                <a:solidFill>
                  <a:srgbClr val="0C0F54"/>
                </a:solidFill>
              </a:rPr>
              <a:t>werk</a:t>
            </a:r>
            <a:r>
              <a:rPr lang="en-US" dirty="0" smtClean="0">
                <a:solidFill>
                  <a:srgbClr val="0C0F54"/>
                </a:solidFill>
              </a:rPr>
              <a:t> (5)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err="1" smtClean="0">
                <a:solidFill>
                  <a:srgbClr val="0C0F54"/>
                </a:solidFill>
              </a:rPr>
              <a:t>Zorg</a:t>
            </a:r>
            <a:r>
              <a:rPr lang="en-US" u="sng" dirty="0" smtClean="0">
                <a:solidFill>
                  <a:srgbClr val="0C0F54"/>
                </a:solidFill>
              </a:rPr>
              <a:t> voor </a:t>
            </a:r>
            <a:r>
              <a:rPr lang="en-US" u="sng" dirty="0" err="1" smtClean="0">
                <a:solidFill>
                  <a:srgbClr val="0C0F54"/>
                </a:solidFill>
              </a:rPr>
              <a:t>begeleiding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8173590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Sta open voor inzichten van anderen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Professionele hulp </a:t>
            </a:r>
            <a:r>
              <a:rPr lang="nl-NL" sz="2000" i="1" dirty="0" smtClean="0"/>
              <a:t>als nodig, </a:t>
            </a:r>
            <a:r>
              <a:rPr lang="nl-NL" sz="2000" dirty="0" smtClean="0"/>
              <a:t>zoveel mogelijk eigen netwerk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Wat je nodig hebt, wisselt: evalueren en aanpassen!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9071">
            <a:off x="7162094" y="3219094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5293" y="1619995"/>
            <a:ext cx="1304925" cy="135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281">
            <a:off x="7959185" y="2319180"/>
            <a:ext cx="13049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4726">
            <a:off x="6892409" y="235733"/>
            <a:ext cx="140176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59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139825"/>
          </a:xfrm>
          <a:solidFill>
            <a:schemeClr val="bg1"/>
          </a:solidFill>
        </p:spPr>
        <p:txBody>
          <a:bodyPr/>
          <a:lstStyle/>
          <a:p>
            <a:r>
              <a:rPr lang="en-US" i="1" dirty="0" smtClean="0">
                <a:solidFill>
                  <a:srgbClr val="0C0F54"/>
                </a:solidFill>
              </a:rPr>
              <a:t>En</a:t>
            </a:r>
            <a:r>
              <a:rPr lang="en-US" dirty="0" smtClean="0">
                <a:solidFill>
                  <a:srgbClr val="0C0F54"/>
                </a:solidFill>
              </a:rPr>
              <a:t>:</a:t>
            </a:r>
            <a:endParaRPr lang="nl-NL" dirty="0" smtClean="0">
              <a:solidFill>
                <a:srgbClr val="0C0F54"/>
              </a:solidFill>
            </a:endParaRPr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42" y="2564904"/>
            <a:ext cx="4610454" cy="35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150939" y="1052513"/>
            <a:ext cx="7597526" cy="1080343"/>
          </a:xfrm>
        </p:spPr>
        <p:txBody>
          <a:bodyPr/>
          <a:lstStyle/>
          <a:p>
            <a:pPr>
              <a:defRPr/>
            </a:pPr>
            <a:r>
              <a:rPr lang="nl-NL" sz="2000" dirty="0" smtClean="0"/>
              <a:t>Niveau opleiding en niveau werk hoeven niet exact hetzelfde te zijn!</a:t>
            </a:r>
          </a:p>
          <a:p>
            <a:pPr>
              <a:defRPr/>
            </a:pP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26804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behoud</a:t>
            </a:r>
            <a:r>
              <a:rPr lang="en-US" dirty="0" smtClean="0">
                <a:solidFill>
                  <a:srgbClr val="0C0F54"/>
                </a:solidFill>
              </a:rPr>
              <a:t> van </a:t>
            </a:r>
            <a:r>
              <a:rPr lang="en-US" dirty="0" err="1" smtClean="0">
                <a:solidFill>
                  <a:srgbClr val="0C0F54"/>
                </a:solidFill>
              </a:rPr>
              <a:t>werk</a:t>
            </a:r>
            <a:r>
              <a:rPr lang="en-US" dirty="0" smtClean="0">
                <a:solidFill>
                  <a:srgbClr val="0C0F54"/>
                </a:solidFill>
              </a:rPr>
              <a:t> (1)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smtClean="0">
                <a:solidFill>
                  <a:srgbClr val="0C0F54"/>
                </a:solidFill>
              </a:rPr>
              <a:t>Let op </a:t>
            </a:r>
            <a:r>
              <a:rPr lang="en-US" u="sng" dirty="0" err="1" smtClean="0">
                <a:solidFill>
                  <a:srgbClr val="0C0F54"/>
                </a:solidFill>
              </a:rPr>
              <a:t>belasting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8173590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Balans uitdaging en ontspanning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Vergelijk jezelf niet met collega’s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Doe aan energiemanagement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9071">
            <a:off x="7162094" y="3219094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6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8027987" cy="1139825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solidFill>
                  <a:srgbClr val="0C0F54"/>
                </a:solidFill>
              </a:rPr>
              <a:t>Voorbeelden</a:t>
            </a:r>
            <a:r>
              <a:rPr lang="en-US" dirty="0" smtClean="0">
                <a:solidFill>
                  <a:srgbClr val="0C0F54"/>
                </a:solidFill>
              </a:rPr>
              <a:t> </a:t>
            </a:r>
            <a:r>
              <a:rPr lang="en-US" dirty="0" err="1" smtClean="0">
                <a:solidFill>
                  <a:srgbClr val="0C0F54"/>
                </a:solidFill>
              </a:rPr>
              <a:t>energiemanagement</a:t>
            </a:r>
            <a:endParaRPr lang="nl-NL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1052513"/>
            <a:ext cx="7977187" cy="3384599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Regelmatig een vrije dag</a:t>
            </a:r>
          </a:p>
          <a:p>
            <a:pPr>
              <a:defRPr/>
            </a:pPr>
            <a:r>
              <a:rPr lang="nl-NL" sz="2000" dirty="0" smtClean="0"/>
              <a:t>Minder uren per dag werken</a:t>
            </a:r>
          </a:p>
          <a:p>
            <a:pPr>
              <a:defRPr/>
            </a:pPr>
            <a:r>
              <a:rPr lang="nl-NL" sz="2000" dirty="0" smtClean="0"/>
              <a:t>Niet (teveel) overwerken</a:t>
            </a:r>
          </a:p>
          <a:p>
            <a:pPr>
              <a:defRPr/>
            </a:pPr>
            <a:r>
              <a:rPr lang="nl-NL" sz="2000" dirty="0" smtClean="0"/>
              <a:t>Op vaste tijden e-mail checken</a:t>
            </a:r>
          </a:p>
          <a:p>
            <a:pPr>
              <a:defRPr/>
            </a:pPr>
            <a:r>
              <a:rPr lang="nl-NL" sz="2000" dirty="0" smtClean="0"/>
              <a:t>Energievretende situaties vermijden</a:t>
            </a:r>
          </a:p>
          <a:p>
            <a:pPr>
              <a:defRPr/>
            </a:pPr>
            <a:r>
              <a:rPr lang="nl-NL" sz="2000" dirty="0" smtClean="0"/>
              <a:t>Technieken leren zoals mindfulness</a:t>
            </a:r>
          </a:p>
          <a:p>
            <a:pPr>
              <a:defRPr/>
            </a:pPr>
            <a:r>
              <a:rPr lang="nl-NL" sz="2000" dirty="0" smtClean="0"/>
              <a:t>Werk en privé in balans</a:t>
            </a:r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i="1" dirty="0" smtClean="0"/>
              <a:t>Uitspraken</a:t>
            </a:r>
            <a:r>
              <a:rPr lang="nl-NL" sz="2000" dirty="0" smtClean="0"/>
              <a:t> &lt;...&gt;</a:t>
            </a:r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11" y="3789040"/>
            <a:ext cx="3522885" cy="241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behoud</a:t>
            </a:r>
            <a:r>
              <a:rPr lang="en-US" dirty="0" smtClean="0">
                <a:solidFill>
                  <a:srgbClr val="0C0F54"/>
                </a:solidFill>
              </a:rPr>
              <a:t> van </a:t>
            </a:r>
            <a:r>
              <a:rPr lang="en-US" dirty="0" err="1" smtClean="0">
                <a:solidFill>
                  <a:srgbClr val="0C0F54"/>
                </a:solidFill>
              </a:rPr>
              <a:t>werk</a:t>
            </a:r>
            <a:r>
              <a:rPr lang="en-US" dirty="0" smtClean="0">
                <a:solidFill>
                  <a:srgbClr val="0C0F54"/>
                </a:solidFill>
              </a:rPr>
              <a:t> (2)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err="1" smtClean="0">
                <a:solidFill>
                  <a:srgbClr val="0C0F54"/>
                </a:solidFill>
              </a:rPr>
              <a:t>Zorg</a:t>
            </a:r>
            <a:r>
              <a:rPr lang="en-US" u="sng" dirty="0" smtClean="0">
                <a:solidFill>
                  <a:srgbClr val="0C0F54"/>
                </a:solidFill>
              </a:rPr>
              <a:t> voor </a:t>
            </a:r>
            <a:r>
              <a:rPr lang="en-US" u="sng" dirty="0" err="1" smtClean="0">
                <a:solidFill>
                  <a:srgbClr val="0C0F54"/>
                </a:solidFill>
              </a:rPr>
              <a:t>begeleiding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8173590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Liefst ‘natuurlijke steun’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Als nodig (snel) professionele steun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Probeer steeds minder begeleiding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9071">
            <a:off x="7162094" y="3219094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651">
            <a:off x="7090717" y="495145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8002" y="1668025"/>
            <a:ext cx="13049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5394">
            <a:off x="8016655" y="2320487"/>
            <a:ext cx="13049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5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behoud</a:t>
            </a:r>
            <a:r>
              <a:rPr lang="en-US" dirty="0" smtClean="0">
                <a:solidFill>
                  <a:srgbClr val="0C0F54"/>
                </a:solidFill>
              </a:rPr>
              <a:t> van </a:t>
            </a:r>
            <a:r>
              <a:rPr lang="en-US" dirty="0" err="1" smtClean="0">
                <a:solidFill>
                  <a:srgbClr val="0C0F54"/>
                </a:solidFill>
              </a:rPr>
              <a:t>werk</a:t>
            </a:r>
            <a:r>
              <a:rPr lang="en-US" dirty="0" smtClean="0">
                <a:solidFill>
                  <a:srgbClr val="0C0F54"/>
                </a:solidFill>
              </a:rPr>
              <a:t> (3)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err="1" smtClean="0">
                <a:solidFill>
                  <a:srgbClr val="0C0F54"/>
                </a:solidFill>
              </a:rPr>
              <a:t>Aanpassingen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8173590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Bedrijfscultuur flexibel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Schrijf voor jezelf op: “wat ik nodig heb is....”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Hou rekening met beeld dat men heeft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9071">
            <a:off x="7162094" y="3219094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651">
            <a:off x="7090717" y="495145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92705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Tips </a:t>
            </a:r>
            <a:r>
              <a:rPr lang="en-US" dirty="0" err="1" smtClean="0">
                <a:solidFill>
                  <a:srgbClr val="0C0F54"/>
                </a:solidFill>
              </a:rPr>
              <a:t>behoud</a:t>
            </a:r>
            <a:r>
              <a:rPr lang="en-US" dirty="0" smtClean="0">
                <a:solidFill>
                  <a:srgbClr val="0C0F54"/>
                </a:solidFill>
              </a:rPr>
              <a:t> van </a:t>
            </a:r>
            <a:r>
              <a:rPr lang="en-US" dirty="0" err="1" smtClean="0">
                <a:solidFill>
                  <a:srgbClr val="0C0F54"/>
                </a:solidFill>
              </a:rPr>
              <a:t>werk</a:t>
            </a:r>
            <a:r>
              <a:rPr lang="en-US" dirty="0" smtClean="0">
                <a:solidFill>
                  <a:srgbClr val="0C0F54"/>
                </a:solidFill>
              </a:rPr>
              <a:t> (4)</a:t>
            </a:r>
            <a:br>
              <a:rPr lang="en-US" dirty="0" smtClean="0">
                <a:solidFill>
                  <a:srgbClr val="0C0F54"/>
                </a:solidFill>
              </a:rPr>
            </a:br>
            <a:r>
              <a:rPr lang="en-US" dirty="0">
                <a:solidFill>
                  <a:srgbClr val="0C0F54"/>
                </a:solidFill>
              </a:rPr>
              <a:t/>
            </a:r>
            <a:br>
              <a:rPr lang="en-US" dirty="0">
                <a:solidFill>
                  <a:srgbClr val="0C0F54"/>
                </a:solidFill>
              </a:rPr>
            </a:br>
            <a:r>
              <a:rPr lang="en-US" u="sng" dirty="0" err="1" smtClean="0">
                <a:solidFill>
                  <a:srgbClr val="0C0F54"/>
                </a:solidFill>
              </a:rPr>
              <a:t>Evalueren</a:t>
            </a:r>
            <a:endParaRPr lang="nl-NL" u="sng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2282651"/>
            <a:ext cx="8173590" cy="3810174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Gesprekken inplannen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Soms periodes minder tevreden heeft iedereen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Veranderingen brengen risico mee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2" y="1052736"/>
            <a:ext cx="2416968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9071">
            <a:off x="7162094" y="3219094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651">
            <a:off x="7090717" y="495145"/>
            <a:ext cx="1011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1398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Tot slot...</a:t>
            </a:r>
            <a:endParaRPr lang="nl-NL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1052513"/>
            <a:ext cx="7977187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Gewone mensen met speciaal verhaal</a:t>
            </a:r>
          </a:p>
          <a:p>
            <a:pPr>
              <a:defRPr/>
            </a:pPr>
            <a:r>
              <a:rPr lang="nl-NL" sz="2000" dirty="0" smtClean="0"/>
              <a:t>Mensen met </a:t>
            </a:r>
            <a:r>
              <a:rPr lang="nl-NL" sz="2000" dirty="0" err="1" smtClean="0"/>
              <a:t>ASS</a:t>
            </a:r>
            <a:r>
              <a:rPr lang="nl-NL" sz="2000" dirty="0" smtClean="0"/>
              <a:t> ‘buiten de norm’</a:t>
            </a:r>
          </a:p>
          <a:p>
            <a:pPr>
              <a:defRPr/>
            </a:pPr>
            <a:r>
              <a:rPr lang="nl-NL" sz="2000" dirty="0" smtClean="0"/>
              <a:t>Maak zelf stappen voor goede wisselwerking</a:t>
            </a:r>
          </a:p>
          <a:p>
            <a:pPr>
              <a:defRPr/>
            </a:pPr>
            <a:r>
              <a:rPr lang="nl-NL" sz="2000" dirty="0" smtClean="0"/>
              <a:t>Neem de tijd, stel realistische doelen</a:t>
            </a:r>
          </a:p>
          <a:p>
            <a:pPr>
              <a:defRPr/>
            </a:pPr>
            <a:r>
              <a:rPr lang="nl-NL" sz="2000" dirty="0" smtClean="0"/>
              <a:t>Niet ieder probleem wordt verklaard door </a:t>
            </a:r>
            <a:r>
              <a:rPr lang="nl-NL" sz="2000" dirty="0" err="1" smtClean="0"/>
              <a:t>ASS</a:t>
            </a: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Mensen worden gelukkig als ze hun talenten kunnen ontwikkelen, dat hoeft niet perse in regulier betaald werk</a:t>
            </a:r>
          </a:p>
          <a:p>
            <a:pPr>
              <a:defRPr/>
            </a:pPr>
            <a:r>
              <a:rPr lang="nl-NL" sz="2000" dirty="0" smtClean="0"/>
              <a:t>De gouden tip hebben we niet</a:t>
            </a:r>
          </a:p>
          <a:p>
            <a:pPr>
              <a:defRPr/>
            </a:pPr>
            <a:r>
              <a:rPr lang="nl-NL" sz="2000" dirty="0" smtClean="0"/>
              <a:t>Hopelijk draagt dit onderzoek een steentje bij!</a:t>
            </a: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69" y="908720"/>
            <a:ext cx="1251067" cy="127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139825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solidFill>
                  <a:srgbClr val="0C0F54"/>
                </a:solidFill>
              </a:rPr>
              <a:t>Bedankt</a:t>
            </a:r>
            <a:r>
              <a:rPr lang="en-US" dirty="0" smtClean="0">
                <a:solidFill>
                  <a:srgbClr val="0C0F54"/>
                </a:solidFill>
              </a:rPr>
              <a:t> voor </a:t>
            </a:r>
            <a:r>
              <a:rPr lang="en-US" dirty="0" err="1" smtClean="0">
                <a:solidFill>
                  <a:srgbClr val="0C0F54"/>
                </a:solidFill>
              </a:rPr>
              <a:t>uw</a:t>
            </a:r>
            <a:r>
              <a:rPr lang="en-US" dirty="0" smtClean="0">
                <a:solidFill>
                  <a:srgbClr val="0C0F54"/>
                </a:solidFill>
              </a:rPr>
              <a:t> </a:t>
            </a:r>
            <a:r>
              <a:rPr lang="en-US" dirty="0" err="1" smtClean="0">
                <a:solidFill>
                  <a:srgbClr val="0C0F54"/>
                </a:solidFill>
              </a:rPr>
              <a:t>aandacht</a:t>
            </a:r>
            <a:endParaRPr lang="nl-NL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1052513"/>
            <a:ext cx="7977187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 marL="0" indent="0">
              <a:buNone/>
              <a:defRPr/>
            </a:pPr>
            <a:r>
              <a:rPr lang="nl-NL" sz="2000" i="1" dirty="0" smtClean="0"/>
              <a:t>Veel succes en geluk!</a:t>
            </a:r>
          </a:p>
          <a:p>
            <a:pPr marL="0" indent="0">
              <a:buNone/>
              <a:defRPr/>
            </a:pPr>
            <a:endParaRPr lang="nl-NL" sz="2000" dirty="0" smtClean="0"/>
          </a:p>
          <a:p>
            <a:pPr marL="0" indent="0">
              <a:buNone/>
              <a:defRPr/>
            </a:pPr>
            <a:endParaRPr lang="nl-NL" sz="2000" dirty="0"/>
          </a:p>
          <a:p>
            <a:pPr marL="0" indent="0">
              <a:buNone/>
              <a:defRPr/>
            </a:pPr>
            <a:endParaRPr lang="nl-NL" sz="2000" dirty="0" smtClean="0"/>
          </a:p>
          <a:p>
            <a:pPr marL="0" indent="0">
              <a:buNone/>
              <a:defRPr/>
            </a:pPr>
            <a:endParaRPr lang="nl-NL" sz="2000" dirty="0"/>
          </a:p>
          <a:p>
            <a:pPr marL="0" indent="0">
              <a:buNone/>
              <a:defRPr/>
            </a:pPr>
            <a:endParaRPr lang="nl-NL" sz="2000" dirty="0" smtClean="0"/>
          </a:p>
          <a:p>
            <a:pPr marL="0" indent="0">
              <a:buNone/>
              <a:defRPr/>
            </a:pPr>
            <a:endParaRPr lang="nl-NL" sz="2000" dirty="0"/>
          </a:p>
          <a:p>
            <a:pPr marL="0" indent="0">
              <a:buNone/>
              <a:defRPr/>
            </a:pPr>
            <a:endParaRPr lang="nl-NL" sz="2000" dirty="0" smtClean="0"/>
          </a:p>
          <a:p>
            <a:pPr marL="0" indent="0">
              <a:buNone/>
              <a:defRPr/>
            </a:pPr>
            <a:endParaRPr lang="nl-NL" sz="2000" dirty="0"/>
          </a:p>
          <a:p>
            <a:pPr marL="0" indent="0">
              <a:buNone/>
              <a:defRPr/>
            </a:pPr>
            <a:endParaRPr lang="nl-NL" sz="1600" dirty="0" smtClean="0"/>
          </a:p>
          <a:p>
            <a:pPr marL="0" indent="0">
              <a:buNone/>
              <a:defRPr/>
            </a:pPr>
            <a:r>
              <a:rPr lang="nl-NL" sz="1600" dirty="0" smtClean="0"/>
              <a:t>Jeanet landsman</a:t>
            </a:r>
          </a:p>
          <a:p>
            <a:pPr marL="0" indent="0">
              <a:buNone/>
              <a:defRPr/>
            </a:pPr>
            <a:r>
              <a:rPr lang="nl-NL" sz="1600" dirty="0" err="1" smtClean="0"/>
              <a:t>UMCG</a:t>
            </a:r>
            <a:r>
              <a:rPr lang="nl-NL" sz="1600" dirty="0" smtClean="0"/>
              <a:t>, Toegepast Gezondheidsonderzoek</a:t>
            </a:r>
          </a:p>
          <a:p>
            <a:pPr marL="0" indent="0">
              <a:buNone/>
              <a:defRPr/>
            </a:pPr>
            <a:r>
              <a:rPr lang="nl-NL" sz="1600" dirty="0" err="1" smtClean="0">
                <a:hlinkClick r:id="rId3"/>
              </a:rPr>
              <a:t>j.a.landsman@umcg.nl</a:t>
            </a:r>
            <a:endParaRPr lang="nl-NL" sz="1600" dirty="0" smtClean="0"/>
          </a:p>
          <a:p>
            <a:pPr marL="0" indent="0">
              <a:buNone/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645169" cy="3736826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6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774923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solidFill>
                  <a:srgbClr val="0C0F54"/>
                </a:solidFill>
              </a:rPr>
              <a:t>Waar</a:t>
            </a:r>
            <a:r>
              <a:rPr lang="en-US" dirty="0" smtClean="0">
                <a:solidFill>
                  <a:srgbClr val="0C0F54"/>
                </a:solidFill>
              </a:rPr>
              <a:t> </a:t>
            </a:r>
            <a:r>
              <a:rPr lang="en-US" dirty="0" err="1" smtClean="0">
                <a:solidFill>
                  <a:srgbClr val="0C0F54"/>
                </a:solidFill>
              </a:rPr>
              <a:t>ga</a:t>
            </a:r>
            <a:r>
              <a:rPr lang="en-US" dirty="0" smtClean="0">
                <a:solidFill>
                  <a:srgbClr val="0C0F54"/>
                </a:solidFill>
              </a:rPr>
              <a:t> </a:t>
            </a:r>
            <a:r>
              <a:rPr lang="en-US" dirty="0" err="1" smtClean="0">
                <a:solidFill>
                  <a:srgbClr val="0C0F54"/>
                </a:solidFill>
              </a:rPr>
              <a:t>ik</a:t>
            </a:r>
            <a:r>
              <a:rPr lang="en-US" dirty="0" smtClean="0">
                <a:solidFill>
                  <a:srgbClr val="0C0F54"/>
                </a:solidFill>
              </a:rPr>
              <a:t> over </a:t>
            </a:r>
            <a:r>
              <a:rPr lang="en-US" dirty="0" err="1" smtClean="0">
                <a:solidFill>
                  <a:srgbClr val="0C0F54"/>
                </a:solidFill>
              </a:rPr>
              <a:t>vertellen</a:t>
            </a:r>
            <a:r>
              <a:rPr lang="en-US" dirty="0" smtClean="0">
                <a:solidFill>
                  <a:srgbClr val="0C0F54"/>
                </a:solidFill>
              </a:rPr>
              <a:t>?</a:t>
            </a:r>
            <a:endParaRPr lang="nl-NL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1052513"/>
            <a:ext cx="7977187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Mijn opdracht en samenwerkingspartners</a:t>
            </a:r>
          </a:p>
          <a:p>
            <a:pPr>
              <a:defRPr/>
            </a:pPr>
            <a:r>
              <a:rPr lang="nl-NL" sz="2000" dirty="0" smtClean="0"/>
              <a:t>Een model</a:t>
            </a:r>
          </a:p>
          <a:p>
            <a:pPr>
              <a:defRPr/>
            </a:pPr>
            <a:r>
              <a:rPr lang="nl-NL" sz="2000" dirty="0" smtClean="0"/>
              <a:t>Wat cijfers (niet teveel </a:t>
            </a:r>
            <a:r>
              <a:rPr lang="nl-NL" sz="2000" dirty="0" smtClean="0">
                <a:sym typeface="Wingdings"/>
              </a:rPr>
              <a:t></a:t>
            </a:r>
            <a:r>
              <a:rPr lang="nl-NL" sz="2000" dirty="0" smtClean="0"/>
              <a:t>)</a:t>
            </a:r>
          </a:p>
          <a:p>
            <a:pPr>
              <a:defRPr/>
            </a:pPr>
            <a:r>
              <a:rPr lang="nl-NL" sz="2000" dirty="0"/>
              <a:t>Tips voor:</a:t>
            </a:r>
          </a:p>
          <a:p>
            <a:pPr lvl="1">
              <a:defRPr/>
            </a:pPr>
            <a:r>
              <a:rPr lang="nl-NL" sz="1600" dirty="0"/>
              <a:t>opleiding en stage</a:t>
            </a:r>
          </a:p>
          <a:p>
            <a:pPr lvl="1">
              <a:defRPr/>
            </a:pPr>
            <a:r>
              <a:rPr lang="nl-NL" sz="1600" dirty="0"/>
              <a:t>vinden van werk</a:t>
            </a:r>
          </a:p>
          <a:p>
            <a:pPr lvl="1">
              <a:defRPr/>
            </a:pPr>
            <a:r>
              <a:rPr lang="nl-NL" sz="1600" dirty="0"/>
              <a:t>behoud van </a:t>
            </a:r>
            <a:r>
              <a:rPr lang="nl-NL" sz="1600" dirty="0" smtClean="0"/>
              <a:t>werk</a:t>
            </a:r>
            <a:endParaRPr lang="nl-NL" sz="1600" dirty="0"/>
          </a:p>
          <a:p>
            <a:pPr>
              <a:defRPr/>
            </a:pPr>
            <a:r>
              <a:rPr lang="nl-NL" sz="2000" dirty="0" smtClean="0"/>
              <a:t>Een paar slotopmerkingen</a:t>
            </a:r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169990"/>
            <a:ext cx="1944216" cy="115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920483" cy="1139825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solidFill>
                  <a:srgbClr val="0C0F54"/>
                </a:solidFill>
              </a:rPr>
              <a:t>Onderzoek</a:t>
            </a:r>
            <a:r>
              <a:rPr lang="en-US" dirty="0" smtClean="0">
                <a:solidFill>
                  <a:srgbClr val="0C0F54"/>
                </a:solidFill>
              </a:rPr>
              <a:t> Nederland 2013-2014</a:t>
            </a:r>
            <a:endParaRPr lang="nl-NL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1052513"/>
            <a:ext cx="7977187" cy="5040312"/>
          </a:xfrm>
        </p:spPr>
        <p:txBody>
          <a:bodyPr/>
          <a:lstStyle/>
          <a:p>
            <a:pPr>
              <a:defRPr/>
            </a:pPr>
            <a:r>
              <a:rPr lang="nl-NL" sz="2000" u="sng" dirty="0" smtClean="0"/>
              <a:t>NVA</a:t>
            </a:r>
            <a:r>
              <a:rPr lang="nl-NL" sz="2000" dirty="0" smtClean="0"/>
              <a:t>: leden enquête</a:t>
            </a:r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u="sng" dirty="0" smtClean="0"/>
              <a:t>Universiteit Maastricht</a:t>
            </a:r>
            <a:r>
              <a:rPr lang="nl-NL" sz="2000" dirty="0" smtClean="0"/>
              <a:t>: deelname maatschappij door mensen met een beperking</a:t>
            </a:r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u="sng" dirty="0" smtClean="0"/>
              <a:t>TNO</a:t>
            </a:r>
            <a:r>
              <a:rPr lang="nl-NL" sz="2000" dirty="0" smtClean="0"/>
              <a:t>: cameratoezicht en autisme</a:t>
            </a:r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u="sng" dirty="0"/>
              <a:t>Startfoundation en Fonds Psychische </a:t>
            </a:r>
            <a:r>
              <a:rPr lang="nl-NL" sz="2000" u="sng" dirty="0" smtClean="0"/>
              <a:t>gezondheid</a:t>
            </a:r>
            <a:r>
              <a:rPr lang="nl-NL" sz="2000" dirty="0" smtClean="0"/>
              <a:t>: 7 projecten ‘autisme werkt wel’</a:t>
            </a:r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u="sng" dirty="0" smtClean="0"/>
              <a:t>Philips </a:t>
            </a:r>
            <a:r>
              <a:rPr lang="nl-NL" sz="2000" u="sng" dirty="0"/>
              <a:t>en </a:t>
            </a:r>
            <a:r>
              <a:rPr lang="nl-NL" sz="2000" u="sng" dirty="0" err="1" smtClean="0"/>
              <a:t>GGz</a:t>
            </a:r>
            <a:r>
              <a:rPr lang="nl-NL" sz="2000" u="sng" dirty="0" smtClean="0"/>
              <a:t>-Eindhoven</a:t>
            </a:r>
            <a:r>
              <a:rPr lang="nl-NL" sz="2000" dirty="0" smtClean="0"/>
              <a:t>: project test-engineer</a:t>
            </a:r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u="sng" dirty="0" smtClean="0"/>
              <a:t>AKC/UWV/UMCG</a:t>
            </a:r>
            <a:r>
              <a:rPr lang="nl-NL" sz="2000" dirty="0" smtClean="0"/>
              <a:t>: project ‘participeren </a:t>
            </a:r>
            <a:r>
              <a:rPr lang="nl-NL" sz="2000" dirty="0"/>
              <a:t>met een autisme spectrum </a:t>
            </a:r>
            <a:r>
              <a:rPr lang="nl-NL" sz="2000" dirty="0" smtClean="0"/>
              <a:t>stoornis’</a:t>
            </a:r>
            <a:endParaRPr lang="nl-NL" sz="2000" dirty="0"/>
          </a:p>
          <a:p>
            <a:pPr>
              <a:defRPr/>
            </a:pPr>
            <a:endParaRPr lang="nl-NL" sz="2000" dirty="0"/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46" y="908720"/>
            <a:ext cx="1714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1398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We </a:t>
            </a:r>
            <a:r>
              <a:rPr lang="en-US" dirty="0" err="1" smtClean="0">
                <a:solidFill>
                  <a:srgbClr val="0C0F54"/>
                </a:solidFill>
              </a:rPr>
              <a:t>zijn</a:t>
            </a:r>
            <a:r>
              <a:rPr lang="en-US" dirty="0" smtClean="0">
                <a:solidFill>
                  <a:srgbClr val="0C0F54"/>
                </a:solidFill>
              </a:rPr>
              <a:t> </a:t>
            </a:r>
            <a:r>
              <a:rPr lang="en-US" dirty="0" err="1" smtClean="0">
                <a:solidFill>
                  <a:srgbClr val="0C0F54"/>
                </a:solidFill>
              </a:rPr>
              <a:t>allemaal</a:t>
            </a:r>
            <a:r>
              <a:rPr lang="en-US" dirty="0" smtClean="0">
                <a:solidFill>
                  <a:srgbClr val="0C0F54"/>
                </a:solidFill>
              </a:rPr>
              <a:t> </a:t>
            </a:r>
            <a:r>
              <a:rPr lang="en-US" dirty="0" err="1" smtClean="0">
                <a:solidFill>
                  <a:srgbClr val="0C0F54"/>
                </a:solidFill>
              </a:rPr>
              <a:t>anders</a:t>
            </a:r>
            <a:r>
              <a:rPr lang="en-US" dirty="0" smtClean="0">
                <a:solidFill>
                  <a:srgbClr val="0C0F54"/>
                </a:solidFill>
              </a:rPr>
              <a:t>!</a:t>
            </a:r>
            <a:endParaRPr lang="nl-NL" dirty="0" smtClean="0">
              <a:solidFill>
                <a:srgbClr val="0C0F54"/>
              </a:solidFill>
            </a:endParaRPr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42" y="2564904"/>
            <a:ext cx="4610454" cy="35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150939" y="1052513"/>
            <a:ext cx="7597526" cy="1080343"/>
          </a:xfrm>
        </p:spPr>
        <p:txBody>
          <a:bodyPr/>
          <a:lstStyle/>
          <a:p>
            <a:pPr>
              <a:defRPr/>
            </a:pPr>
            <a:r>
              <a:rPr lang="nl-NL" sz="2000" dirty="0" smtClean="0"/>
              <a:t>Mensen met en zonder </a:t>
            </a:r>
            <a:r>
              <a:rPr lang="nl-NL" sz="2000" dirty="0" err="1" smtClean="0"/>
              <a:t>ASS</a:t>
            </a: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Moeilijk om werk te vinden</a:t>
            </a:r>
          </a:p>
          <a:p>
            <a:pPr>
              <a:defRPr/>
            </a:pPr>
            <a:r>
              <a:rPr lang="nl-NL" sz="2000" dirty="0" smtClean="0"/>
              <a:t>Extra kwetsbaar, onder andere door:</a:t>
            </a:r>
          </a:p>
          <a:p>
            <a:pPr lvl="1">
              <a:defRPr/>
            </a:pPr>
            <a:r>
              <a:rPr lang="nl-NL" sz="1600" dirty="0" smtClean="0"/>
              <a:t>Onzichtbare stoornis</a:t>
            </a:r>
          </a:p>
          <a:p>
            <a:pPr lvl="1">
              <a:defRPr/>
            </a:pPr>
            <a:r>
              <a:rPr lang="nl-NL" sz="1600" dirty="0" smtClean="0"/>
              <a:t>Onbegrip van beide kanten</a:t>
            </a:r>
          </a:p>
          <a:p>
            <a:pPr lvl="1">
              <a:defRPr/>
            </a:pPr>
            <a:r>
              <a:rPr lang="nl-NL" sz="1600" dirty="0" smtClean="0"/>
              <a:t>Sneller ‘vol’ van indrukken</a:t>
            </a:r>
            <a:endParaRPr lang="nl-NL" sz="1600" dirty="0"/>
          </a:p>
          <a:p>
            <a:pPr>
              <a:defRPr/>
            </a:pP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5569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1139825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solidFill>
                  <a:srgbClr val="0C0F54"/>
                </a:solidFill>
              </a:rPr>
              <a:t>Wisselwerking</a:t>
            </a:r>
            <a:r>
              <a:rPr lang="en-US" dirty="0" smtClean="0">
                <a:solidFill>
                  <a:srgbClr val="0C0F54"/>
                </a:solidFill>
              </a:rPr>
              <a:t>, </a:t>
            </a:r>
            <a:r>
              <a:rPr lang="en-US" dirty="0" err="1" smtClean="0">
                <a:solidFill>
                  <a:srgbClr val="0C0F54"/>
                </a:solidFill>
              </a:rPr>
              <a:t>een</a:t>
            </a:r>
            <a:r>
              <a:rPr lang="en-US" dirty="0" smtClean="0">
                <a:solidFill>
                  <a:srgbClr val="0C0F54"/>
                </a:solidFill>
              </a:rPr>
              <a:t> model</a:t>
            </a:r>
            <a:endParaRPr lang="nl-NL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1052513"/>
            <a:ext cx="7977187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 marL="0" indent="0"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829646" cy="492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2640854" y="5229200"/>
            <a:ext cx="4824535" cy="97527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85C8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85C8A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85C8A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85C8A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85C8A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85C8A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85C8A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85C8A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85C8A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000" kern="0" dirty="0" smtClean="0">
                <a:solidFill>
                  <a:srgbClr val="0C0F54"/>
                </a:solidFill>
              </a:rPr>
              <a:t>Hoe het met je </a:t>
            </a:r>
            <a:r>
              <a:rPr lang="en-US" sz="2000" kern="0" dirty="0" err="1" smtClean="0">
                <a:solidFill>
                  <a:srgbClr val="0C0F54"/>
                </a:solidFill>
              </a:rPr>
              <a:t>gaat</a:t>
            </a:r>
            <a:r>
              <a:rPr lang="en-US" sz="2000" kern="0" dirty="0" smtClean="0">
                <a:solidFill>
                  <a:srgbClr val="0C0F54"/>
                </a:solidFill>
              </a:rPr>
              <a:t> en hoe je je </a:t>
            </a:r>
            <a:r>
              <a:rPr lang="en-US" sz="2000" kern="0" dirty="0" err="1" smtClean="0">
                <a:solidFill>
                  <a:srgbClr val="0C0F54"/>
                </a:solidFill>
              </a:rPr>
              <a:t>voelt</a:t>
            </a:r>
            <a:r>
              <a:rPr lang="en-US" sz="2000" kern="0" dirty="0" smtClean="0">
                <a:solidFill>
                  <a:srgbClr val="0C0F54"/>
                </a:solidFill>
              </a:rPr>
              <a:t>, is </a:t>
            </a:r>
            <a:r>
              <a:rPr lang="en-US" sz="2000" kern="0" dirty="0" err="1" smtClean="0">
                <a:solidFill>
                  <a:srgbClr val="0C0F54"/>
                </a:solidFill>
              </a:rPr>
              <a:t>een</a:t>
            </a:r>
            <a:r>
              <a:rPr lang="en-US" sz="2000" kern="0" dirty="0" smtClean="0">
                <a:solidFill>
                  <a:srgbClr val="0C0F54"/>
                </a:solidFill>
              </a:rPr>
              <a:t> </a:t>
            </a:r>
            <a:r>
              <a:rPr lang="en-US" sz="2000" i="1" kern="0" dirty="0" err="1" smtClean="0">
                <a:solidFill>
                  <a:srgbClr val="0C0F54"/>
                </a:solidFill>
              </a:rPr>
              <a:t>wisselwerking</a:t>
            </a:r>
            <a:r>
              <a:rPr lang="en-US" sz="2000" kern="0" dirty="0" smtClean="0">
                <a:solidFill>
                  <a:srgbClr val="0C0F54"/>
                </a:solidFill>
              </a:rPr>
              <a:t> </a:t>
            </a:r>
            <a:r>
              <a:rPr lang="en-US" sz="2000" kern="0" dirty="0" err="1" smtClean="0">
                <a:solidFill>
                  <a:srgbClr val="0C0F54"/>
                </a:solidFill>
              </a:rPr>
              <a:t>tussen</a:t>
            </a:r>
            <a:r>
              <a:rPr lang="en-US" sz="2000" kern="0" dirty="0" smtClean="0">
                <a:solidFill>
                  <a:srgbClr val="0C0F54"/>
                </a:solidFill>
              </a:rPr>
              <a:t> </a:t>
            </a:r>
            <a:r>
              <a:rPr lang="en-US" sz="2000" kern="0" dirty="0" err="1" smtClean="0">
                <a:solidFill>
                  <a:srgbClr val="0C0F54"/>
                </a:solidFill>
              </a:rPr>
              <a:t>jou</a:t>
            </a:r>
            <a:r>
              <a:rPr lang="en-US" sz="2000" kern="0" dirty="0" smtClean="0">
                <a:solidFill>
                  <a:srgbClr val="0C0F54"/>
                </a:solidFill>
              </a:rPr>
              <a:t> en je </a:t>
            </a:r>
            <a:r>
              <a:rPr lang="en-US" sz="2000" kern="0" dirty="0" err="1" smtClean="0">
                <a:solidFill>
                  <a:srgbClr val="0C0F54"/>
                </a:solidFill>
              </a:rPr>
              <a:t>omgeving</a:t>
            </a:r>
            <a:r>
              <a:rPr lang="en-US" sz="2000" kern="0" dirty="0" smtClean="0">
                <a:solidFill>
                  <a:srgbClr val="0C0F54"/>
                </a:solidFill>
              </a:rPr>
              <a:t>!</a:t>
            </a:r>
            <a:endParaRPr lang="nl-NL" sz="2000" kern="0" dirty="0" smtClean="0">
              <a:solidFill>
                <a:srgbClr val="0C0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77492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De </a:t>
            </a:r>
            <a:r>
              <a:rPr lang="en-US" dirty="0" err="1" smtClean="0">
                <a:solidFill>
                  <a:srgbClr val="0C0F54"/>
                </a:solidFill>
              </a:rPr>
              <a:t>cijfers</a:t>
            </a:r>
            <a:r>
              <a:rPr lang="en-US" dirty="0" smtClean="0">
                <a:solidFill>
                  <a:srgbClr val="0C0F54"/>
                </a:solidFill>
              </a:rPr>
              <a:t>; </a:t>
            </a:r>
            <a:r>
              <a:rPr lang="en-US" dirty="0" err="1" smtClean="0">
                <a:solidFill>
                  <a:srgbClr val="0C0F54"/>
                </a:solidFill>
              </a:rPr>
              <a:t>werk</a:t>
            </a:r>
            <a:r>
              <a:rPr lang="en-US" dirty="0" smtClean="0">
                <a:solidFill>
                  <a:srgbClr val="0C0F54"/>
                </a:solidFill>
              </a:rPr>
              <a:t> en </a:t>
            </a:r>
            <a:r>
              <a:rPr lang="en-US" dirty="0" err="1" smtClean="0">
                <a:solidFill>
                  <a:srgbClr val="0C0F54"/>
                </a:solidFill>
              </a:rPr>
              <a:t>studie</a:t>
            </a:r>
            <a:endParaRPr lang="nl-NL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1052513"/>
            <a:ext cx="7977187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Rond de 25% regulier betaald werk</a:t>
            </a:r>
          </a:p>
          <a:p>
            <a:pPr>
              <a:defRPr/>
            </a:pPr>
            <a:r>
              <a:rPr lang="nl-NL" sz="2000" dirty="0" smtClean="0"/>
              <a:t>Bijna 20% </a:t>
            </a:r>
            <a:r>
              <a:rPr lang="nl-NL" sz="2000" dirty="0"/>
              <a:t>s</a:t>
            </a:r>
            <a:r>
              <a:rPr lang="nl-NL" sz="2000" dirty="0" smtClean="0"/>
              <a:t>tudeert</a:t>
            </a:r>
          </a:p>
          <a:p>
            <a:pPr>
              <a:defRPr/>
            </a:pPr>
            <a:r>
              <a:rPr lang="nl-NL" sz="2000" dirty="0" smtClean="0"/>
              <a:t>Bijna 20% geen structurele dagbesteding</a:t>
            </a:r>
          </a:p>
          <a:p>
            <a:pPr>
              <a:defRPr/>
            </a:pPr>
            <a:r>
              <a:rPr lang="nl-NL" sz="2000" dirty="0" smtClean="0"/>
              <a:t>De rest (35%) een of andere vorm van dagbesteding of vrijwilligerswerk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r>
              <a:rPr lang="nl-NL" sz="2000" dirty="0" smtClean="0"/>
              <a:t>Normaal of hoge intelligentie (IQ)</a:t>
            </a:r>
          </a:p>
          <a:p>
            <a:pPr>
              <a:defRPr/>
            </a:pPr>
            <a:r>
              <a:rPr lang="nl-NL" sz="2000" dirty="0" smtClean="0"/>
              <a:t>Risico op uitval bij stage of opleiding</a:t>
            </a:r>
          </a:p>
          <a:p>
            <a:pPr>
              <a:defRPr/>
            </a:pPr>
            <a:r>
              <a:rPr lang="nl-NL" sz="2000" dirty="0" smtClean="0"/>
              <a:t>Kans op werk groter met startkwalificatie!</a:t>
            </a:r>
          </a:p>
          <a:p>
            <a:pPr>
              <a:defRPr/>
            </a:pPr>
            <a:r>
              <a:rPr lang="nl-NL" sz="2000" dirty="0" smtClean="0"/>
              <a:t>Duurt langer om ‘te wennen’ aan ‘werker zijn’</a:t>
            </a:r>
          </a:p>
          <a:p>
            <a:pPr>
              <a:defRPr/>
            </a:pPr>
            <a:r>
              <a:rPr lang="nl-NL" sz="2000" dirty="0" smtClean="0"/>
              <a:t>Slechts de helft is tevreden over de reguliere baan</a:t>
            </a:r>
          </a:p>
          <a:p>
            <a:pPr>
              <a:defRPr/>
            </a:pPr>
            <a:endParaRPr lang="nl-NL" sz="2000" dirty="0" smtClean="0"/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77492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De </a:t>
            </a:r>
            <a:r>
              <a:rPr lang="en-US" dirty="0" err="1" smtClean="0">
                <a:solidFill>
                  <a:srgbClr val="0C0F54"/>
                </a:solidFill>
              </a:rPr>
              <a:t>cijfers</a:t>
            </a:r>
            <a:r>
              <a:rPr lang="en-US" dirty="0" smtClean="0">
                <a:solidFill>
                  <a:srgbClr val="0C0F54"/>
                </a:solidFill>
              </a:rPr>
              <a:t>; </a:t>
            </a:r>
            <a:r>
              <a:rPr lang="en-US" dirty="0" err="1" smtClean="0">
                <a:solidFill>
                  <a:srgbClr val="0C0F54"/>
                </a:solidFill>
              </a:rPr>
              <a:t>begeleiding</a:t>
            </a:r>
            <a:endParaRPr lang="nl-NL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1052513"/>
            <a:ext cx="7977187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De helft krijgt begeleiding</a:t>
            </a:r>
          </a:p>
          <a:p>
            <a:pPr>
              <a:defRPr/>
            </a:pPr>
            <a:r>
              <a:rPr lang="nl-NL" sz="2000" dirty="0" smtClean="0"/>
              <a:t>UWV-WERKbedrijf, coach, re-integratiebureau of bedrijfsarts</a:t>
            </a:r>
          </a:p>
          <a:p>
            <a:pPr>
              <a:defRPr/>
            </a:pPr>
            <a:r>
              <a:rPr lang="nl-NL" sz="2000" dirty="0" smtClean="0"/>
              <a:t>Succesvol werkenden ervaren veel ondersteuning op het werk</a:t>
            </a:r>
          </a:p>
          <a:p>
            <a:pPr>
              <a:defRPr/>
            </a:pPr>
            <a:r>
              <a:rPr lang="nl-NL" sz="2000" dirty="0" smtClean="0"/>
              <a:t>Ouders spelen extra belangrijke rol bij studie en werk</a:t>
            </a:r>
          </a:p>
          <a:p>
            <a:pPr>
              <a:defRPr/>
            </a:pPr>
            <a:r>
              <a:rPr lang="nl-NL" sz="2000" dirty="0" smtClean="0"/>
              <a:t>Ouders spelen deze rol langer dan gemiddeld, ook na </a:t>
            </a:r>
            <a:r>
              <a:rPr lang="nl-NL" sz="2000" dirty="0" err="1" smtClean="0"/>
              <a:t>18</a:t>
            </a:r>
            <a:r>
              <a:rPr lang="nl-NL" sz="2000" baseline="30000" dirty="0" err="1" smtClean="0"/>
              <a:t>e</a:t>
            </a:r>
            <a:r>
              <a:rPr lang="nl-NL" sz="2000" dirty="0" smtClean="0"/>
              <a:t> levensjaar</a:t>
            </a:r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488237" cy="77492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C0F54"/>
                </a:solidFill>
              </a:rPr>
              <a:t>De </a:t>
            </a:r>
            <a:r>
              <a:rPr lang="en-US" dirty="0" err="1" smtClean="0">
                <a:solidFill>
                  <a:srgbClr val="0C0F54"/>
                </a:solidFill>
              </a:rPr>
              <a:t>cijfers</a:t>
            </a:r>
            <a:r>
              <a:rPr lang="en-US" dirty="0" smtClean="0">
                <a:solidFill>
                  <a:srgbClr val="0C0F54"/>
                </a:solidFill>
              </a:rPr>
              <a:t>; </a:t>
            </a:r>
            <a:r>
              <a:rPr lang="en-US" dirty="0" err="1" smtClean="0">
                <a:solidFill>
                  <a:srgbClr val="0C0F54"/>
                </a:solidFill>
              </a:rPr>
              <a:t>vrije</a:t>
            </a:r>
            <a:r>
              <a:rPr lang="en-US" dirty="0" smtClean="0">
                <a:solidFill>
                  <a:srgbClr val="0C0F54"/>
                </a:solidFill>
              </a:rPr>
              <a:t> </a:t>
            </a:r>
            <a:r>
              <a:rPr lang="en-US" dirty="0" err="1" smtClean="0">
                <a:solidFill>
                  <a:srgbClr val="0C0F54"/>
                </a:solidFill>
              </a:rPr>
              <a:t>tijd</a:t>
            </a:r>
            <a:endParaRPr lang="nl-NL" dirty="0" smtClean="0">
              <a:solidFill>
                <a:srgbClr val="0C0F54"/>
              </a:solidFill>
            </a:endParaRP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150938" y="1052513"/>
            <a:ext cx="7977187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endParaRPr lang="nl-NL" sz="2000" dirty="0"/>
          </a:p>
          <a:p>
            <a:pPr>
              <a:defRPr/>
            </a:pPr>
            <a:r>
              <a:rPr lang="nl-NL" sz="2000" dirty="0" smtClean="0"/>
              <a:t>Vaak minder behoefte aan activiteiten naast de dagbesteding</a:t>
            </a:r>
          </a:p>
          <a:p>
            <a:pPr>
              <a:defRPr/>
            </a:pPr>
            <a:r>
              <a:rPr lang="nl-NL" sz="2000" dirty="0" smtClean="0"/>
              <a:t>Wellicht kost werken in verhouding meer energie</a:t>
            </a:r>
          </a:p>
          <a:p>
            <a:pPr>
              <a:defRPr/>
            </a:pPr>
            <a:r>
              <a:rPr lang="nl-NL" sz="2000" dirty="0" smtClean="0"/>
              <a:t>Minder sociale contacten</a:t>
            </a:r>
          </a:p>
          <a:p>
            <a:pPr>
              <a:defRPr/>
            </a:pPr>
            <a:r>
              <a:rPr lang="nl-NL" sz="2000" dirty="0" smtClean="0"/>
              <a:t>Maar zoals altijd: er zijn uiteraard ook uitzonderingen!</a:t>
            </a:r>
          </a:p>
        </p:txBody>
      </p:sp>
      <p:pic>
        <p:nvPicPr>
          <p:cNvPr id="1026" name="Picture 2" descr="C:\Users\Landsman\Dropbox\TGO\Algemeen TGO\PR\logo's\TGO-logo-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57598"/>
            <a:ext cx="720080" cy="8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sman\Dropbox\TGO\Projecten actueel\NVA opdracht werk en ASS\Opzet en afspraken\NVA_logo_fc_TIF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65069"/>
            <a:ext cx="1872208" cy="2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FE04237-B071-4EC6-9722-529EDBCA0D2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919</Words>
  <Application>Microsoft Office PowerPoint</Application>
  <PresentationFormat>On-screen Show (4:3)</PresentationFormat>
  <Paragraphs>310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Edge</vt:lpstr>
      <vt:lpstr>Autisme en werk; inzichten en tips uit onderzoek</vt:lpstr>
      <vt:lpstr>PowerPoint Presentation</vt:lpstr>
      <vt:lpstr>Waar ga ik over vertellen?</vt:lpstr>
      <vt:lpstr>Onderzoek Nederland 2013-2014</vt:lpstr>
      <vt:lpstr>We zijn allemaal anders!</vt:lpstr>
      <vt:lpstr>Wisselwerking, een model</vt:lpstr>
      <vt:lpstr>De cijfers; werk en studie</vt:lpstr>
      <vt:lpstr>De cijfers; begeleiding</vt:lpstr>
      <vt:lpstr>De cijfers; vrije tijd</vt:lpstr>
      <vt:lpstr>De cijfers; problemen erbij</vt:lpstr>
      <vt:lpstr>Tips opleiding en stage (1)  Verkenning school</vt:lpstr>
      <vt:lpstr>Tips opleiding en stage (2)  In gesprek blijven</vt:lpstr>
      <vt:lpstr>Tips opleiding en stage (3)  Ken jezelf</vt:lpstr>
      <vt:lpstr>Tips opleiding en stage (4)  Zorg voor begeleiding</vt:lpstr>
      <vt:lpstr>Tips opleiding en stage (5)  Zorg voor klankbord</vt:lpstr>
      <vt:lpstr>En:</vt:lpstr>
      <vt:lpstr>Tips vinden van werk (1)  Ken jezelf</vt:lpstr>
      <vt:lpstr>Tips vinden van werk (2)  Goed voorbereiden</vt:lpstr>
      <vt:lpstr>Tips vinden van werk (3)  Weloverwogen keuze</vt:lpstr>
      <vt:lpstr>Tips vinden van werk (4)  Netwerk benutten</vt:lpstr>
      <vt:lpstr>Tips vinden van werk (5)  Zorg voor begeleiding</vt:lpstr>
      <vt:lpstr>En:</vt:lpstr>
      <vt:lpstr>Tips behoud van werk (1)  Let op belasting</vt:lpstr>
      <vt:lpstr>Voorbeelden energiemanagement</vt:lpstr>
      <vt:lpstr>Tips behoud van werk (2)  Zorg voor begeleiding</vt:lpstr>
      <vt:lpstr>Tips behoud van werk (3)  Aanpassingen</vt:lpstr>
      <vt:lpstr>Tips behoud van werk (4)  Evalueren</vt:lpstr>
      <vt:lpstr>Tot slot...</vt:lpstr>
      <vt:lpstr>Bedankt voor uw aandacht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Onderwerpen</dc:title>
  <dc:creator>Landsman</dc:creator>
  <cp:lastModifiedBy>J.A. Landsman-Dijkstra</cp:lastModifiedBy>
  <cp:revision>32</cp:revision>
  <cp:lastPrinted>2014-03-08T14:46:16Z</cp:lastPrinted>
  <dcterms:created xsi:type="dcterms:W3CDTF">2014-03-06T16:43:10Z</dcterms:created>
  <dcterms:modified xsi:type="dcterms:W3CDTF">2014-03-13T08:39:49Z</dcterms:modified>
</cp:coreProperties>
</file>