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72" r:id="rId3"/>
  </p:sldMasterIdLst>
  <p:notesMasterIdLst>
    <p:notesMasterId r:id="rId20"/>
  </p:notesMasterIdLst>
  <p:handoutMasterIdLst>
    <p:handoutMasterId r:id="rId21"/>
  </p:handoutMasterIdLst>
  <p:sldIdLst>
    <p:sldId id="257" r:id="rId4"/>
    <p:sldId id="274" r:id="rId5"/>
    <p:sldId id="277" r:id="rId6"/>
    <p:sldId id="258" r:id="rId7"/>
    <p:sldId id="270" r:id="rId8"/>
    <p:sldId id="271" r:id="rId9"/>
    <p:sldId id="275" r:id="rId10"/>
    <p:sldId id="285" r:id="rId11"/>
    <p:sldId id="280" r:id="rId12"/>
    <p:sldId id="278" r:id="rId13"/>
    <p:sldId id="286" r:id="rId14"/>
    <p:sldId id="281" r:id="rId15"/>
    <p:sldId id="282" r:id="rId16"/>
    <p:sldId id="283" r:id="rId17"/>
    <p:sldId id="279" r:id="rId18"/>
    <p:sldId id="287" r:id="rId19"/>
  </p:sldIdLst>
  <p:sldSz cx="9144000" cy="6858000" type="screen4x3"/>
  <p:notesSz cx="6797675" cy="987425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17" autoAdjust="0"/>
  </p:normalViewPr>
  <p:slideViewPr>
    <p:cSldViewPr>
      <p:cViewPr varScale="1">
        <p:scale>
          <a:sx n="68" d="100"/>
          <a:sy n="68" d="100"/>
        </p:scale>
        <p:origin x="-582" y="-108"/>
      </p:cViewPr>
      <p:guideLst>
        <p:guide orient="horz" pos="2160"/>
        <p:guide pos="2880"/>
      </p:guideLst>
    </p:cSldViewPr>
  </p:slideViewPr>
  <p:outlineViewPr>
    <p:cViewPr>
      <p:scale>
        <a:sx n="33" d="100"/>
        <a:sy n="33" d="100"/>
      </p:scale>
      <p:origin x="0" y="771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0" d="100"/>
          <a:sy n="80" d="100"/>
        </p:scale>
        <p:origin x="-1308" y="9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4DF1A4F5-8B02-4AB6-87B3-99F166EAF87B}" type="datetimeFigureOut">
              <a:rPr lang="nl-NL" smtClean="0"/>
              <a:pPr/>
              <a:t>6-3-2014</a:t>
            </a:fld>
            <a:endParaRPr lang="nl-NL"/>
          </a:p>
        </p:txBody>
      </p:sp>
      <p:sp>
        <p:nvSpPr>
          <p:cNvPr id="4" name="Tijdelijke aanduiding voor voettekst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52BC364E-9A71-4425-BA5B-C3A659EAEDE8}"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E76B7F93-5A38-44FF-81E8-DC0759C40826}" type="datetimeFigureOut">
              <a:rPr lang="nl-NL" smtClean="0"/>
              <a:pPr/>
              <a:t>6-3-2014</a:t>
            </a:fld>
            <a:endParaRPr lang="nl-NL"/>
          </a:p>
        </p:txBody>
      </p:sp>
      <p:sp>
        <p:nvSpPr>
          <p:cNvPr id="4" name="Tijdelijke aanduiding voor dia-afbeelding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4"/>
            <a:r>
              <a:rPr lang="nl-NL" sz="1400" dirty="0" smtClean="0">
                <a:latin typeface="+mj-lt"/>
              </a:rPr>
              <a:t>mensen met ASS vaak neiging om zich in sterke mate ergens op te focussen (bijv. bij beoefening van hobby’s) en hierdoor moeite met verleggen van aandacht. Voordeel: weinig fouten maken/erg precies. Nadeel: ten koste van flexibiliteit.</a:t>
            </a:r>
            <a:r>
              <a:rPr lang="nl-NL" dirty="0" smtClean="0"/>
              <a:t> niveau</a:t>
            </a:r>
            <a:endParaRPr lang="nl-NL" dirty="0"/>
          </a:p>
        </p:txBody>
      </p:sp>
      <p:sp>
        <p:nvSpPr>
          <p:cNvPr id="6" name="Tijdelijke aanduiding voor voettekst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C49F62F9-279B-4A27-B5A3-1F0B7B0240C7}"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lang="nl-NL" sz="1200" kern="1200" smtClean="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lvl="0"/>
            <a:r>
              <a:rPr lang="nl-NL" dirty="0" smtClean="0"/>
              <a:t>Een groot deel van ons leven zijn we niet helemaal aanwezig in het hier en nu, we zijn ons slechts vaag bewust van gebeurtenissen om ons heen, lichaamssensaties, gedachten en gevoelens. We piekeren, denken na over het verleden of over de toekomst, we ervaren stress en gaan daar volledig in op. </a:t>
            </a:r>
          </a:p>
          <a:p>
            <a:pPr lvl="0"/>
            <a:r>
              <a:rPr lang="nl-NL" dirty="0" smtClean="0"/>
              <a:t>Door ons meer bewust te worden van onze gedachten, gevoelens en lichamelijke gewaarwordingen van moment tot moment, geven we onszelf de mogelijkheid van een grotere vrijheid en keuze.</a:t>
            </a:r>
            <a:br>
              <a:rPr lang="nl-NL" dirty="0" smtClean="0"/>
            </a:br>
            <a:endParaRPr lang="nl-NL" dirty="0" smtClean="0"/>
          </a:p>
          <a:p>
            <a:pPr lvl="0"/>
            <a:r>
              <a:rPr lang="nl-NL" dirty="0" smtClean="0"/>
              <a:t>We vergroten ons bewustzijn, zodat we vanuit een situatie kunnen reageren vanuit een keuze, in plaats van vanuit automatismen. Het doorbreken van de automatische piloot: normaal  gesproken reageren we automatisch op bepaalde situaties.</a:t>
            </a:r>
          </a:p>
          <a:p>
            <a:pPr lvl="0"/>
            <a:r>
              <a:rPr lang="nl-NL" dirty="0" smtClean="0"/>
              <a:t>Bijvoorbeeld:  het is een troep in huis en je gaat meteen opruimen, terwijl je eigenlijk heel moe bent. Of: je baas vraagt of je een klusje even tussendoor wilt doen, maar je bent middenin een ingewikkelde klus bezig. Toch ga je op zijn verzoek in.</a:t>
            </a:r>
            <a:br>
              <a:rPr lang="nl-NL" dirty="0" smtClean="0"/>
            </a:br>
            <a:endParaRPr lang="nl-NL" dirty="0" smtClean="0"/>
          </a:p>
          <a:p>
            <a:pPr lvl="0"/>
            <a:r>
              <a:rPr lang="nl-NL" dirty="0" smtClean="0"/>
              <a:t>Met </a:t>
            </a:r>
            <a:r>
              <a:rPr lang="nl-NL" dirty="0" err="1" smtClean="0"/>
              <a:t>mindfulness</a:t>
            </a:r>
            <a:r>
              <a:rPr lang="nl-NL" dirty="0" smtClean="0"/>
              <a:t> leer je eigenlijk even ‘ tot tien tellen’.</a:t>
            </a:r>
          </a:p>
          <a:p>
            <a:pPr lvl="0"/>
            <a:endParaRPr lang="nl-NL" dirty="0" smtClean="0"/>
          </a:p>
          <a:p>
            <a:pPr lvl="0"/>
            <a:r>
              <a:rPr lang="nl-NL" dirty="0" smtClean="0"/>
              <a:t>Met </a:t>
            </a:r>
            <a:r>
              <a:rPr lang="nl-NL" dirty="0" err="1" smtClean="0"/>
              <a:t>mindfulness</a:t>
            </a:r>
            <a:r>
              <a:rPr lang="nl-NL" dirty="0" smtClean="0"/>
              <a:t> leer je ook om te accepteren dat bepaalde gevoelens en gedachten er zijn, en om er niet tegen te vechten. (Dat betekent niet dat je vervolgens geen actie kan ondernemen om iets aan de situatie te veranderen!)</a:t>
            </a:r>
          </a:p>
          <a:p>
            <a:endParaRPr lang="nl-NL" dirty="0"/>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11</a:t>
            </a:fld>
            <a:endParaRPr lang="nl-NL"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342900" lvl="0" indent="-342900" defTabSz="457200">
              <a:lnSpc>
                <a:spcPct val="150000"/>
              </a:lnSpc>
              <a:spcBef>
                <a:spcPct val="20000"/>
              </a:spcBef>
              <a:buFont typeface="Arial" pitchFamily="34" charset="0"/>
              <a:buChar char="•"/>
            </a:pPr>
            <a:r>
              <a:rPr lang="nl-NL" dirty="0" smtClean="0"/>
              <a:t>Doordat je meer in het nu bent, met aandacht voor wat je aan het doen bent, </a:t>
            </a:r>
            <a:r>
              <a:rPr lang="nl-NL" dirty="0" err="1" smtClean="0"/>
              <a:t>creeer</a:t>
            </a:r>
            <a:r>
              <a:rPr lang="nl-NL" dirty="0" smtClean="0"/>
              <a:t> je meer rust. Je denkt niet aan het verleden of aan de toekomst, aan alles wat er is gebeurt of aan wat je nog moet doen</a:t>
            </a:r>
          </a:p>
          <a:p>
            <a:pPr marL="342900" lvl="0" indent="-342900" defTabSz="457200">
              <a:lnSpc>
                <a:spcPct val="150000"/>
              </a:lnSpc>
              <a:spcBef>
                <a:spcPct val="20000"/>
              </a:spcBef>
              <a:buFont typeface="Arial" pitchFamily="34" charset="0"/>
              <a:buChar char="•"/>
            </a:pPr>
            <a:r>
              <a:rPr lang="nl-NL" dirty="0" smtClean="0"/>
              <a:t>De </a:t>
            </a:r>
            <a:r>
              <a:rPr lang="nl-NL" dirty="0" smtClean="0"/>
              <a:t>korte oefeningen die je leert op de </a:t>
            </a:r>
            <a:r>
              <a:rPr lang="nl-NL" dirty="0" err="1" smtClean="0"/>
              <a:t>mindfulnesstraining</a:t>
            </a:r>
            <a:r>
              <a:rPr lang="nl-NL" dirty="0" smtClean="0"/>
              <a:t>, kun je inzetten tijdens het werk, bijv. de </a:t>
            </a:r>
            <a:r>
              <a:rPr lang="nl-NL" dirty="0" err="1" smtClean="0"/>
              <a:t>vijfminutenoefening</a:t>
            </a:r>
            <a:r>
              <a:rPr lang="nl-NL" dirty="0" smtClean="0"/>
              <a:t>, de </a:t>
            </a:r>
            <a:r>
              <a:rPr lang="nl-NL" dirty="0" smtClean="0"/>
              <a:t>ademhalingsmeditatie</a:t>
            </a:r>
          </a:p>
          <a:p>
            <a:pPr marL="342900" lvl="0" indent="-342900" defTabSz="457200">
              <a:lnSpc>
                <a:spcPct val="150000"/>
              </a:lnSpc>
              <a:spcBef>
                <a:spcPct val="20000"/>
              </a:spcBef>
              <a:buFont typeface="Arial" pitchFamily="34" charset="0"/>
              <a:buChar char="•"/>
            </a:pPr>
            <a:r>
              <a:rPr lang="nl-NL" dirty="0" smtClean="0"/>
              <a:t>Je kunt deze doen op vaste momenten maar ook als de spanning oploopt, als je merkt dat het te veel wordt voor je.</a:t>
            </a:r>
            <a:endParaRPr lang="nl-NL" dirty="0" smtClean="0"/>
          </a:p>
          <a:p>
            <a:pPr marL="342900" lvl="0" indent="-342900" defTabSz="457200">
              <a:lnSpc>
                <a:spcPct val="150000"/>
              </a:lnSpc>
              <a:spcBef>
                <a:spcPct val="20000"/>
              </a:spcBef>
              <a:buFont typeface="Arial"/>
              <a:buChar char="•"/>
            </a:pPr>
            <a:r>
              <a:rPr lang="nl-NL" dirty="0" smtClean="0"/>
              <a:t>Doordat je bewuster wordt van hoe het met je gaat, kun je beter aanvoelen wanneer je rust moet nemen, of bijvoorbeeld nee moet zeggen. </a:t>
            </a:r>
            <a:br>
              <a:rPr lang="nl-NL" dirty="0" smtClean="0"/>
            </a:br>
            <a:r>
              <a:rPr lang="nl-NL" dirty="0" smtClean="0"/>
              <a:t>Bewaken van je grenzen. </a:t>
            </a:r>
            <a:endParaRPr lang="nl-NL" dirty="0" smtClean="0"/>
          </a:p>
          <a:p>
            <a:pPr marL="342900" lvl="0" indent="-342900" defTabSz="457200">
              <a:lnSpc>
                <a:spcPct val="150000"/>
              </a:lnSpc>
              <a:spcBef>
                <a:spcPct val="20000"/>
              </a:spcBef>
              <a:buFont typeface="Arial"/>
              <a:buChar char="•"/>
            </a:pPr>
            <a:r>
              <a:rPr lang="nl-NL" dirty="0" smtClean="0"/>
              <a:t>Ook </a:t>
            </a:r>
            <a:r>
              <a:rPr lang="nl-NL" dirty="0" smtClean="0"/>
              <a:t>even heel kort stoppen met wat je aan het doen bent, helpt</a:t>
            </a:r>
          </a:p>
          <a:p>
            <a:pPr marL="342900" lvl="0" indent="-342900" defTabSz="457200">
              <a:lnSpc>
                <a:spcPct val="150000"/>
              </a:lnSpc>
              <a:spcBef>
                <a:spcPct val="20000"/>
              </a:spcBef>
              <a:buFont typeface="Arial"/>
              <a:buChar char="•"/>
            </a:pPr>
            <a:r>
              <a:rPr lang="nl-NL" dirty="0" smtClean="0"/>
              <a:t>Loopmeditatie tijdens de lunchpauze</a:t>
            </a:r>
          </a:p>
          <a:p>
            <a:pPr marL="342900" lvl="0" indent="-342900" defTabSz="457200">
              <a:lnSpc>
                <a:spcPct val="150000"/>
              </a:lnSpc>
              <a:spcBef>
                <a:spcPct val="20000"/>
              </a:spcBef>
              <a:buFont typeface="Arial"/>
              <a:buChar char="•"/>
            </a:pPr>
            <a:r>
              <a:rPr lang="nl-NL" dirty="0" smtClean="0"/>
              <a:t>Oefening </a:t>
            </a:r>
            <a:r>
              <a:rPr lang="nl-NL" dirty="0" smtClean="0"/>
              <a:t>doen tijdens het reizen of zodra je thuiskomt, </a:t>
            </a:r>
            <a:br>
              <a:rPr lang="nl-NL" dirty="0" smtClean="0"/>
            </a:br>
            <a:r>
              <a:rPr lang="nl-NL" dirty="0" smtClean="0"/>
              <a:t>helpt om te schakelen</a:t>
            </a:r>
          </a:p>
          <a:p>
            <a:endParaRPr lang="nl-NL" dirty="0"/>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186981" y="4690269"/>
            <a:ext cx="6352339" cy="4443413"/>
          </a:xfrm>
        </p:spPr>
        <p:txBody>
          <a:bodyPr>
            <a:normAutofit fontScale="92500" lnSpcReduction="20000"/>
          </a:bodyPr>
          <a:lstStyle/>
          <a:p>
            <a:r>
              <a:rPr lang="nl-NL" b="1" dirty="0" smtClean="0"/>
              <a:t>Hanneke</a:t>
            </a:r>
          </a:p>
          <a:p>
            <a:r>
              <a:rPr lang="nl-NL" dirty="0" smtClean="0"/>
              <a:t>Heeft de training gedaan bij Eva.  Nu doet ze yoga. Ze leeft veel meer in het nu.</a:t>
            </a:r>
          </a:p>
          <a:p>
            <a:r>
              <a:rPr lang="nl-NL" dirty="0" smtClean="0"/>
              <a:t>Ze vertelt dat haar manier van denken is veranderd. Ze is minder rigide, minder vasthoudend. Alternatieven zijn ook mogelijk, daar is ze achter gekomen. In plaats van haasten voor de bus: ‘ een bus later kan ook’.  De wereld vergaat niet!</a:t>
            </a:r>
            <a:br>
              <a:rPr lang="nl-NL" dirty="0" smtClean="0"/>
            </a:br>
            <a:endParaRPr lang="nl-NL" dirty="0" smtClean="0"/>
          </a:p>
          <a:p>
            <a:r>
              <a:rPr lang="nl-NL" dirty="0" smtClean="0"/>
              <a:t>Mensen om haar heen vertellen ook dat ze veel meer ontspannen is, zelfs fysiek minder verkrampt. </a:t>
            </a:r>
            <a:br>
              <a:rPr lang="nl-NL" dirty="0" smtClean="0"/>
            </a:br>
            <a:r>
              <a:rPr lang="nl-NL" dirty="0" smtClean="0"/>
              <a:t>Als ze tijdens het werk met haar gedachten afdwaalt, is ze nu in staat om haar focus weer op haar werkzaamheden te leggen. Ze laat zich veel minder afleiden en heeft een  veel sterkere focus. Ook piekergedachten kan ze makkelijker afweren.</a:t>
            </a:r>
          </a:p>
          <a:p>
            <a:r>
              <a:rPr lang="nl-NL" dirty="0" smtClean="0"/>
              <a:t>Ze doet de dagelijkse dingen met aandacht.</a:t>
            </a:r>
          </a:p>
          <a:p>
            <a:endParaRPr lang="nl-NL" dirty="0" smtClean="0"/>
          </a:p>
          <a:p>
            <a:r>
              <a:rPr lang="nl-NL" b="1" dirty="0" smtClean="0"/>
              <a:t>Martin</a:t>
            </a:r>
            <a:r>
              <a:rPr lang="nl-NL" dirty="0" smtClean="0"/>
              <a:t>; doet elke dag in de bus een oefening, om met de drukte in het openbaar vervoer te kunnen omgaan (</a:t>
            </a:r>
            <a:r>
              <a:rPr lang="nl-NL" dirty="0" err="1" smtClean="0"/>
              <a:t>Amsterdam-Utrecht</a:t>
            </a:r>
            <a:r>
              <a:rPr lang="nl-NL" dirty="0" smtClean="0"/>
              <a:t>). </a:t>
            </a:r>
          </a:p>
          <a:p>
            <a:endParaRPr lang="nl-NL" dirty="0" smtClean="0"/>
          </a:p>
          <a:p>
            <a:r>
              <a:rPr lang="nl-NL" b="1" dirty="0" smtClean="0"/>
              <a:t>Gert-Jan:</a:t>
            </a:r>
            <a:r>
              <a:rPr lang="nl-NL" dirty="0" smtClean="0"/>
              <a:t> leerde vooral om ‘in het nu te zijn’, door de oefeningen. Voor hem was  ‘acceptatie’ het toverwoord, door acceptatie leert hij meer te relativeren en zich minder te ergeren. Hij kan dingen laten, bijv. lawaai op zijn werk of gedrag van collega’s. ‘Het is gewoon zo’. </a:t>
            </a:r>
            <a:br>
              <a:rPr lang="nl-NL" dirty="0" smtClean="0"/>
            </a:br>
            <a:r>
              <a:rPr lang="nl-NL" dirty="0" smtClean="0"/>
              <a:t>Hij doet vaak korte oefeningen op het werk, bijv. de 5 minuten oefening. Of hij loopt even weg van de situatie. Bij lawaai zet hij soms een koptelefoon op. En door de training lukt het hem veel beter om te focussen op wat hij aan het doen is, en het lawaai ‘weg te filteren’. Hij piekert ook minder. </a:t>
            </a:r>
            <a:br>
              <a:rPr lang="nl-NL" dirty="0" smtClean="0"/>
            </a:br>
            <a:endParaRPr lang="nl-NL" dirty="0" smtClean="0"/>
          </a:p>
          <a:p>
            <a:r>
              <a:rPr lang="nl-NL" dirty="0" smtClean="0"/>
              <a:t>Hij ervaart meer rust in zijn leven, zijn echtgenote vindt hem meer ‘geaard’. Hij was bang dat </a:t>
            </a:r>
            <a:r>
              <a:rPr lang="nl-NL" dirty="0" err="1" smtClean="0"/>
              <a:t>mindfulness</a:t>
            </a:r>
            <a:r>
              <a:rPr lang="nl-NL" dirty="0" smtClean="0"/>
              <a:t> zweverig zou zijn maar daar is hij van teruggekomen. De focus ligt inderdaad op het richten van je aandacht en bijv. niet op ‘moeten ontspannen’. </a:t>
            </a:r>
          </a:p>
          <a:p>
            <a:endParaRPr lang="nl-NL" dirty="0" smtClean="0"/>
          </a:p>
          <a:p>
            <a:r>
              <a:rPr lang="nl-NL" dirty="0" smtClean="0"/>
              <a:t>Belangrijk voor hem is dat hij nu weet wat hij kan doen als hij stress ervaart. Hij doet lang niet meer elke dag de oefeningen en dat hoeft voor hem ook niet. Maar hij leeft veel meer in het moment, is lastige dingen meer gaan accepteren en ervaart meer rust in zijn leven.</a:t>
            </a:r>
            <a:endParaRPr lang="nl-NL" dirty="0"/>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13</a:t>
            </a:fld>
            <a:endParaRPr lang="nl-NL"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16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Introductie t/m Adriaan: Eva</a:t>
            </a:r>
          </a:p>
          <a:p>
            <a:r>
              <a:rPr lang="nl-NL" dirty="0" smtClean="0"/>
              <a:t>We stellen ons allebei zelf voor. (iets vertellen over </a:t>
            </a:r>
            <a:r>
              <a:rPr lang="nl-NL" dirty="0" err="1" smtClean="0"/>
              <a:t>mindfulness</a:t>
            </a:r>
            <a:r>
              <a:rPr lang="nl-NL" dirty="0" smtClean="0"/>
              <a:t> en autisme)</a:t>
            </a:r>
          </a:p>
          <a:p>
            <a:r>
              <a:rPr lang="nl-NL" dirty="0" smtClean="0"/>
              <a:t>Ik kondig daarna aan dat we de ademhalingsmeditatie gaan doen. Vragen van de deelnemers doen we aan het eind i.v.m. grote opkomst dus helaas weinig tijd voor interactie.</a:t>
            </a:r>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nSpc>
                <a:spcPts val="1800"/>
              </a:lnSpc>
              <a:buNone/>
            </a:pPr>
            <a:r>
              <a:rPr lang="nl-NL" dirty="0" smtClean="0"/>
              <a:t>Aandacht is het centrale thema in </a:t>
            </a:r>
            <a:r>
              <a:rPr lang="en-US" dirty="0" smtClean="0"/>
              <a:t>mindfulness</a:t>
            </a:r>
            <a:r>
              <a:rPr lang="nl-NL" dirty="0" smtClean="0"/>
              <a:t>.</a:t>
            </a:r>
          </a:p>
          <a:p>
            <a:pPr>
              <a:lnSpc>
                <a:spcPts val="1800"/>
              </a:lnSpc>
              <a:buNone/>
            </a:pPr>
            <a:r>
              <a:rPr lang="nl-NL" dirty="0" smtClean="0"/>
              <a:t>Aandacht en autisme: drie probleemgebieden:</a:t>
            </a:r>
            <a:br>
              <a:rPr lang="nl-NL" dirty="0" smtClean="0"/>
            </a:br>
            <a:endParaRPr lang="nl-NL" dirty="0" smtClean="0"/>
          </a:p>
          <a:p>
            <a:pPr>
              <a:lnSpc>
                <a:spcPts val="1800"/>
              </a:lnSpc>
            </a:pPr>
            <a:r>
              <a:rPr lang="nl-NL" dirty="0" smtClean="0"/>
              <a:t>1.	Moeite met verleggen van aandacht: mensen met ASS vaak neiging om zich in sterke mate ergens op te focussen (bijv. bij beoefening van hobby’s) en hierdoor moeite met verleggen van aandacht. Voordeel: weinig fouten maken/erg precies. Nadeel: ten koste van flexibiliteit</a:t>
            </a:r>
          </a:p>
          <a:p>
            <a:pPr>
              <a:lnSpc>
                <a:spcPts val="1800"/>
              </a:lnSpc>
              <a:buNone/>
            </a:pPr>
            <a:endParaRPr lang="nl-NL" dirty="0" smtClean="0"/>
          </a:p>
          <a:p>
            <a:pPr>
              <a:lnSpc>
                <a:spcPts val="1800"/>
              </a:lnSpc>
              <a:buNone/>
            </a:pPr>
            <a:r>
              <a:rPr lang="nl-NL" dirty="0" smtClean="0"/>
              <a:t>2. 	Afgeleid raken door prikkels van buitenaf: mensen met ASS vaak verhoogde prikkelgevoeligheid. Voordeel: meer waarnemen dan anderen. Nadeel: vaak eerder overbelast.</a:t>
            </a:r>
            <a:br>
              <a:rPr lang="nl-NL" dirty="0" smtClean="0"/>
            </a:br>
            <a:endParaRPr lang="nl-NL" dirty="0" smtClean="0"/>
          </a:p>
          <a:p>
            <a:pPr>
              <a:lnSpc>
                <a:spcPts val="1800"/>
              </a:lnSpc>
              <a:buNone/>
            </a:pPr>
            <a:r>
              <a:rPr lang="nl-NL" dirty="0" smtClean="0"/>
              <a:t>3. 	Afgeleid raken door gedachten: mensen met ASS vinden het vaak moeilijk om gedurende lange tijd hun aandacht te richten op datgene wat ze doen. Voordeel: routinematig werk. Nadeel: belangrijke informatie niet opnemen en gedachten krijgen de vrije loop.</a:t>
            </a:r>
          </a:p>
          <a:p>
            <a:pPr>
              <a:lnSpc>
                <a:spcPts val="1800"/>
              </a:lnSpc>
            </a:pPr>
            <a:endParaRPr lang="nl-NL" sz="1400" noProof="1" smtClean="0"/>
          </a:p>
          <a:p>
            <a:endParaRPr lang="nl-NL" dirty="0"/>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lvl="0"/>
            <a:endParaRPr lang="nl-NL" dirty="0" smtClean="0"/>
          </a:p>
          <a:p>
            <a:pPr lvl="0"/>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49F62F9-279B-4A27-B5A3-1F0B7B0240C7}"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E7ED37B-8AE5-4F95-B109-AB87F52F3D36}"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7ED37B-8AE5-4F95-B109-AB87F52F3D36}"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E7ED37B-8AE5-4F95-B109-AB87F52F3D36}"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E7ED37B-8AE5-4F95-B109-AB87F52F3D36}" type="datetimeFigureOut">
              <a:rPr lang="nl-NL" smtClean="0"/>
              <a:pPr/>
              <a:t>6-3-2014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E7ED37B-8AE5-4F95-B109-AB87F52F3D36}" type="datetimeFigureOut">
              <a:rPr lang="nl-NL" smtClean="0"/>
              <a:pPr/>
              <a:t>6-3-2014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E7ED37B-8AE5-4F95-B109-AB87F52F3D36}" type="datetimeFigureOut">
              <a:rPr lang="nl-NL" smtClean="0"/>
              <a:pPr/>
              <a:t>6-3-2014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E7ED37B-8AE5-4F95-B109-AB87F52F3D36}" type="datetimeFigureOut">
              <a:rPr lang="nl-NL" smtClean="0"/>
              <a:pPr/>
              <a:t>6-3-2014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7ED37B-8AE5-4F95-B109-AB87F52F3D36}" type="datetimeFigureOut">
              <a:rPr lang="nl-NL" smtClean="0"/>
              <a:pPr/>
              <a:t>6-3-2014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noProof="0" dirty="0" smtClean="0"/>
              <a:t>Klik om de modelstijlen te bewerken</a:t>
            </a:r>
          </a:p>
          <a:p>
            <a:pPr lvl="1"/>
            <a:r>
              <a:rPr lang="nl-NL" noProof="0" dirty="0" smtClean="0"/>
              <a:t>Tweede niveau</a:t>
            </a:r>
          </a:p>
          <a:p>
            <a:pPr lvl="2"/>
            <a:r>
              <a:rPr lang="nl-NL" noProof="0" dirty="0" smtClean="0"/>
              <a:t>Derde niveau</a:t>
            </a:r>
          </a:p>
          <a:p>
            <a:pPr lvl="3"/>
            <a:r>
              <a:rPr lang="nl-NL" noProof="0" dirty="0" smtClean="0"/>
              <a:t>Vierde niveau</a:t>
            </a:r>
          </a:p>
          <a:p>
            <a:pPr lvl="4"/>
            <a:r>
              <a:rPr lang="nl-NL" noProof="0" dirty="0" smtClean="0"/>
              <a:t>Vijfde niveau</a:t>
            </a:r>
            <a:endParaRPr lang="nl-NL" noProof="0" dirty="0"/>
          </a:p>
        </p:txBody>
      </p:sp>
      <p:sp>
        <p:nvSpPr>
          <p:cNvPr id="4" name="Tijdelijke aanduiding voor datum 3"/>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dirty="0">
              <a:solidFill>
                <a:prstClr val="black">
                  <a:tint val="75000"/>
                </a:prstClr>
              </a:solidFill>
            </a:endParaRPr>
          </a:p>
        </p:txBody>
      </p:sp>
      <p:pic>
        <p:nvPicPr>
          <p:cNvPr id="7" name="Picture 2"/>
          <p:cNvPicPr>
            <a:picLocks noChangeAspect="1" noChangeArrowheads="1"/>
          </p:cNvPicPr>
          <p:nvPr userDrawn="1"/>
        </p:nvPicPr>
        <p:blipFill>
          <a:blip r:embed="rId2" cstate="print"/>
          <a:srcRect/>
          <a:stretch>
            <a:fillRect/>
          </a:stretch>
        </p:blipFill>
        <p:spPr bwMode="auto">
          <a:xfrm>
            <a:off x="6374482" y="5321189"/>
            <a:ext cx="2769518" cy="1536811"/>
          </a:xfrm>
          <a:prstGeom prst="rect">
            <a:avLst/>
          </a:prstGeom>
          <a:noFill/>
          <a:ln w="9525">
            <a:noFill/>
            <a:miter lim="800000"/>
            <a:headEnd/>
            <a:tailEnd/>
          </a:ln>
          <a:effec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7ED37B-8AE5-4F95-B109-AB87F52F3D36}" type="datetimeFigureOut">
              <a:rPr lang="nl-NL" smtClean="0"/>
              <a:pPr/>
              <a:t>6-3-2014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7ED37B-8AE5-4F95-B109-AB87F52F3D36}"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7ED37B-8AE5-4F95-B109-AB87F52F3D36}"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181601-1CE2-4FD4-B359-5C377162EA22}" type="slidenum">
              <a:rPr lang="nl-NL" smtClean="0"/>
              <a:pPr/>
              <a:t>‹nr.›</a:t>
            </a:fld>
            <a:endParaRPr lang="nl-N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0329E78-A6AB-4C31-BB01-3481DDAA3EED}"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329E78-A6AB-4C31-BB01-3481DDAA3EED}"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0329E78-A6AB-4C31-BB01-3481DDAA3EED}"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0329E78-A6AB-4C31-BB01-3481DDAA3EED}" type="datetimeFigureOut">
              <a:rPr lang="nl-NL" smtClean="0"/>
              <a:pPr/>
              <a:t>6-3-2014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0329E78-A6AB-4C31-BB01-3481DDAA3EED}" type="datetimeFigureOut">
              <a:rPr lang="nl-NL" smtClean="0"/>
              <a:pPr/>
              <a:t>6-3-2014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0329E78-A6AB-4C31-BB01-3481DDAA3EED}" type="datetimeFigureOut">
              <a:rPr lang="nl-NL" smtClean="0"/>
              <a:pPr/>
              <a:t>6-3-2014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0329E78-A6AB-4C31-BB01-3481DDAA3EED}" type="datetimeFigureOut">
              <a:rPr lang="nl-NL" smtClean="0"/>
              <a:pPr/>
              <a:t>6-3-2014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0329E78-A6AB-4C31-BB01-3481DDAA3EED}" type="datetimeFigureOut">
              <a:rPr lang="nl-NL" smtClean="0"/>
              <a:pPr/>
              <a:t>6-3-2014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0329E78-A6AB-4C31-BB01-3481DDAA3EED}" type="datetimeFigureOut">
              <a:rPr lang="nl-NL" smtClean="0"/>
              <a:pPr/>
              <a:t>6-3-2014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329E78-A6AB-4C31-BB01-3481DDAA3EED}"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0329E78-A6AB-4C31-BB01-3481DDAA3EED}" type="datetimeFigureOut">
              <a:rPr lang="nl-NL" smtClean="0"/>
              <a:pPr/>
              <a:t>6-3-2014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A0BDBA2-BB10-4960-B580-3944FC70DF43}"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BEE4AAD-5345-3545-853A-C145D777AE82}" type="datetimeFigureOut">
              <a:rPr lang="nl-NL" smtClean="0">
                <a:solidFill>
                  <a:prstClr val="black">
                    <a:tint val="75000"/>
                  </a:prstClr>
                </a:solidFill>
              </a:rPr>
              <a:pPr/>
              <a:t>6-3-2014</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2F358849-A4F2-6A41-BD8B-D4EC3001568F}" type="slidenum">
              <a:rPr lang="nl-NL" smtClean="0">
                <a:solidFill>
                  <a:prstClr val="black">
                    <a:tint val="75000"/>
                  </a:prstClr>
                </a:solidFill>
              </a:rPr>
              <a:pPr/>
              <a:t>‹nr.›</a:t>
            </a:fld>
            <a:endParaRPr lang="nl-NL">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EBEE4AAD-5345-3545-853A-C145D777AE82}" type="datetimeFigureOut">
              <a:rPr lang="nl-NL" smtClean="0">
                <a:solidFill>
                  <a:prstClr val="black">
                    <a:tint val="75000"/>
                  </a:prstClr>
                </a:solidFill>
              </a:rPr>
              <a:pPr defTabSz="457200"/>
              <a:t>6-3-2014</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2F358849-A4F2-6A41-BD8B-D4EC3001568F}" type="slidenum">
              <a:rPr lang="nl-NL" smtClean="0">
                <a:solidFill>
                  <a:prstClr val="black">
                    <a:tint val="75000"/>
                  </a:prstClr>
                </a:solidFill>
              </a:rPr>
              <a:pPr defTabSz="457200"/>
              <a:t>‹nr.›</a:t>
            </a:fld>
            <a:endParaRPr lang="nl-NL">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ED37B-8AE5-4F95-B109-AB87F52F3D36}" type="datetimeFigureOut">
              <a:rPr lang="nl-NL" smtClean="0"/>
              <a:pPr/>
              <a:t>6-3-2014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81601-1CE2-4FD4-B359-5C377162EA22}"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29E78-A6AB-4C31-BB01-3481DDAA3EED}" type="datetimeFigureOut">
              <a:rPr lang="nl-NL" smtClean="0"/>
              <a:pPr/>
              <a:t>6-3-2014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BDBA2-BB10-4960-B580-3944FC70DF43}"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voorzet.n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mailto:g.groot@voorzet.nl" TargetMode="External"/><Relationship Id="rId4" Type="http://schemas.openxmlformats.org/officeDocument/2006/relationships/hyperlink" Target="mailto:eva.dijkman@voorzet.n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568575"/>
            <a:ext cx="7772400" cy="1470025"/>
          </a:xfrm>
        </p:spPr>
        <p:txBody>
          <a:bodyPr anchor="t">
            <a:normAutofit/>
          </a:bodyPr>
          <a:lstStyle/>
          <a:p>
            <a:r>
              <a:rPr lang="en-US" b="1" dirty="0" smtClean="0"/>
              <a:t/>
            </a:r>
            <a:br>
              <a:rPr lang="en-US" b="1" dirty="0" smtClean="0"/>
            </a:br>
            <a:r>
              <a:rPr lang="en-US" sz="3100" b="1" dirty="0" smtClean="0"/>
              <a:t>Mindfulness op de </a:t>
            </a:r>
            <a:r>
              <a:rPr lang="en-US" sz="3100" b="1" dirty="0" err="1" smtClean="0"/>
              <a:t>werkvloer</a:t>
            </a:r>
            <a:endParaRPr lang="nl-NL" sz="3100" b="1" dirty="0"/>
          </a:p>
        </p:txBody>
      </p:sp>
      <p:sp>
        <p:nvSpPr>
          <p:cNvPr id="5" name="Tekstvak 4"/>
          <p:cNvSpPr txBox="1"/>
          <p:nvPr/>
        </p:nvSpPr>
        <p:spPr>
          <a:xfrm>
            <a:off x="685800" y="4267200"/>
            <a:ext cx="7772400" cy="1754326"/>
          </a:xfrm>
          <a:prstGeom prst="rect">
            <a:avLst/>
          </a:prstGeom>
          <a:noFill/>
        </p:spPr>
        <p:txBody>
          <a:bodyPr wrap="square" rtlCol="0">
            <a:spAutoFit/>
          </a:bodyPr>
          <a:lstStyle/>
          <a:p>
            <a:pPr algn="ctr" defTabSz="457200"/>
            <a:r>
              <a:rPr lang="nl-NL" b="1" dirty="0" smtClean="0">
                <a:solidFill>
                  <a:prstClr val="black"/>
                </a:solidFill>
              </a:rPr>
              <a:t>Presentatie NVA Themadag Werken met autisme </a:t>
            </a:r>
            <a:br>
              <a:rPr lang="nl-NL" b="1" dirty="0" smtClean="0">
                <a:solidFill>
                  <a:prstClr val="black"/>
                </a:solidFill>
              </a:rPr>
            </a:br>
            <a:r>
              <a:rPr lang="nl-NL" b="1" dirty="0" smtClean="0">
                <a:solidFill>
                  <a:prstClr val="black"/>
                </a:solidFill>
              </a:rPr>
              <a:t>15 maart 2014</a:t>
            </a:r>
            <a:r>
              <a:rPr lang="nl-NL" dirty="0" smtClean="0">
                <a:solidFill>
                  <a:prstClr val="black"/>
                </a:solidFill>
              </a:rPr>
              <a:t/>
            </a:r>
            <a:br>
              <a:rPr lang="nl-NL" dirty="0" smtClean="0">
                <a:solidFill>
                  <a:prstClr val="black"/>
                </a:solidFill>
              </a:rPr>
            </a:br>
            <a:r>
              <a:rPr lang="nl-NL" dirty="0" smtClean="0">
                <a:solidFill>
                  <a:prstClr val="black"/>
                </a:solidFill>
              </a:rPr>
              <a:t/>
            </a:r>
            <a:br>
              <a:rPr lang="nl-NL" dirty="0" smtClean="0">
                <a:solidFill>
                  <a:prstClr val="black"/>
                </a:solidFill>
              </a:rPr>
            </a:br>
            <a:r>
              <a:rPr lang="nl-NL" dirty="0" smtClean="0">
                <a:solidFill>
                  <a:prstClr val="black"/>
                </a:solidFill>
              </a:rPr>
              <a:t>Eva Dijkman, psycholoog Voorzet Behandeling</a:t>
            </a:r>
          </a:p>
          <a:p>
            <a:pPr algn="ctr" defTabSz="457200"/>
            <a:r>
              <a:rPr lang="nl-NL" dirty="0" smtClean="0">
                <a:solidFill>
                  <a:prstClr val="black"/>
                </a:solidFill>
              </a:rPr>
              <a:t>Geraldine Groot, senior </a:t>
            </a:r>
            <a:r>
              <a:rPr lang="nl-NL" dirty="0" err="1" smtClean="0">
                <a:solidFill>
                  <a:prstClr val="black"/>
                </a:solidFill>
              </a:rPr>
              <a:t>jobcoach</a:t>
            </a:r>
            <a:r>
              <a:rPr lang="nl-NL" dirty="0" smtClean="0">
                <a:solidFill>
                  <a:prstClr val="black"/>
                </a:solidFill>
              </a:rPr>
              <a:t> / trajectbegeleider</a:t>
            </a:r>
          </a:p>
          <a:p>
            <a:pPr algn="ctr" defTabSz="457200"/>
            <a:r>
              <a:rPr lang="nl-NL" dirty="0" smtClean="0">
                <a:solidFill>
                  <a:prstClr val="black"/>
                </a:solidFill>
              </a:rPr>
              <a:t>Met medewerking van Adriaan de Boer</a:t>
            </a:r>
          </a:p>
        </p:txBody>
      </p:sp>
      <p:pic>
        <p:nvPicPr>
          <p:cNvPr id="4098" name="Picture 2"/>
          <p:cNvPicPr>
            <a:picLocks noChangeAspect="1" noChangeArrowheads="1"/>
          </p:cNvPicPr>
          <p:nvPr/>
        </p:nvPicPr>
        <p:blipFill>
          <a:blip r:embed="rId3" cstate="print"/>
          <a:srcRect/>
          <a:stretch>
            <a:fillRect/>
          </a:stretch>
        </p:blipFill>
        <p:spPr bwMode="auto">
          <a:xfrm>
            <a:off x="2555777" y="26333"/>
            <a:ext cx="3600400" cy="19978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27584" y="2060848"/>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De </a:t>
            </a:r>
            <a:r>
              <a:rPr lang="nl-NL" sz="3200" b="1" dirty="0" smtClean="0">
                <a:latin typeface="+mj-lt"/>
                <a:ea typeface="+mj-ea"/>
                <a:cs typeface="+mj-cs"/>
              </a:rPr>
              <a:t>vijf</a:t>
            </a:r>
            <a:r>
              <a:rPr kumimoji="0" lang="nl-NL" sz="3200" b="1" i="0" u="none" strike="noStrike" kern="1200" cap="none" spc="0" normalizeH="0" baseline="0" noProof="0" dirty="0" smtClean="0">
                <a:ln>
                  <a:noFill/>
                </a:ln>
                <a:solidFill>
                  <a:schemeClr val="tx1"/>
                </a:solidFill>
                <a:effectLst/>
                <a:uLnTx/>
                <a:uFillTx/>
                <a:latin typeface="+mj-lt"/>
                <a:ea typeface="+mj-ea"/>
                <a:cs typeface="+mj-cs"/>
              </a:rPr>
              <a:t>minutenoefening</a:t>
            </a:r>
            <a:endParaRPr kumimoji="0" lang="nl-NL"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marL="0" lvl="0" indent="0">
              <a:lnSpc>
                <a:spcPct val="150000"/>
              </a:lnSpc>
              <a:spcBef>
                <a:spcPts val="0"/>
              </a:spcBef>
              <a:buNone/>
            </a:pPr>
            <a:endParaRPr lang="nl-NL" sz="1400" dirty="0" smtClean="0"/>
          </a:p>
          <a:p>
            <a:pPr marL="0" lvl="0" indent="0">
              <a:lnSpc>
                <a:spcPct val="150000"/>
              </a:lnSpc>
              <a:spcBef>
                <a:spcPts val="0"/>
              </a:spcBef>
              <a:buNone/>
            </a:pPr>
            <a:endParaRPr lang="nl-NL" sz="1400" dirty="0" smtClean="0"/>
          </a:p>
          <a:p>
            <a:pPr marL="0" lvl="0" indent="0">
              <a:lnSpc>
                <a:spcPct val="150000"/>
              </a:lnSpc>
              <a:spcBef>
                <a:spcPts val="0"/>
              </a:spcBef>
              <a:buNone/>
            </a:pPr>
            <a:r>
              <a:rPr lang="nl-NL" sz="1400" dirty="0" smtClean="0"/>
              <a:t>Aandachtig leven</a:t>
            </a:r>
          </a:p>
          <a:p>
            <a:pPr marL="0" lvl="0" indent="0">
              <a:lnSpc>
                <a:spcPct val="150000"/>
              </a:lnSpc>
              <a:spcBef>
                <a:spcPts val="0"/>
              </a:spcBef>
              <a:buNone/>
            </a:pPr>
            <a:endParaRPr lang="nl-NL" sz="1400" dirty="0" smtClean="0"/>
          </a:p>
          <a:p>
            <a:pPr marL="0" lvl="0" indent="0">
              <a:lnSpc>
                <a:spcPct val="150000"/>
              </a:lnSpc>
              <a:spcBef>
                <a:spcPts val="0"/>
              </a:spcBef>
              <a:buNone/>
            </a:pPr>
            <a:r>
              <a:rPr lang="nl-NL" sz="1400" dirty="0" smtClean="0"/>
              <a:t>Bewustwording</a:t>
            </a:r>
          </a:p>
          <a:p>
            <a:pPr marL="0" lvl="0" indent="0">
              <a:lnSpc>
                <a:spcPct val="150000"/>
              </a:lnSpc>
              <a:spcBef>
                <a:spcPts val="0"/>
              </a:spcBef>
              <a:buNone/>
            </a:pPr>
            <a:r>
              <a:rPr lang="nl-NL" sz="1400" dirty="0" smtClean="0"/>
              <a:t>Doorbreken van de ‘automatische piloot’</a:t>
            </a:r>
          </a:p>
          <a:p>
            <a:pPr marL="0" lvl="0" indent="0">
              <a:lnSpc>
                <a:spcPct val="150000"/>
              </a:lnSpc>
              <a:spcBef>
                <a:spcPts val="0"/>
              </a:spcBef>
              <a:buNone/>
            </a:pPr>
            <a:r>
              <a:rPr lang="nl-NL" sz="1400" dirty="0" smtClean="0"/>
              <a:t>Acceptatie</a:t>
            </a:r>
            <a:endParaRPr lang="nl-NL" sz="1600" dirty="0" smtClean="0"/>
          </a:p>
          <a:p>
            <a:pPr marL="0" indent="0">
              <a:lnSpc>
                <a:spcPts val="1800"/>
              </a:lnSpc>
              <a:spcBef>
                <a:spcPts val="0"/>
              </a:spcBef>
              <a:buNone/>
            </a:pPr>
            <a:endParaRPr lang="nl-NL" sz="1600" noProof="1" smtClean="0">
              <a:latin typeface="+mj-lt"/>
            </a:endParaRPr>
          </a:p>
        </p:txBody>
      </p:sp>
      <p:sp>
        <p:nvSpPr>
          <p:cNvPr id="5" name="Titel 1"/>
          <p:cNvSpPr txBox="1">
            <a:spLocks/>
          </p:cNvSpPr>
          <p:nvPr/>
        </p:nvSpPr>
        <p:spPr>
          <a:xfrm>
            <a:off x="899592" y="116632"/>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smtClean="0">
                <a:latin typeface="+mj-lt"/>
                <a:ea typeface="+mj-ea"/>
                <a:cs typeface="+mj-cs"/>
              </a:rPr>
              <a:t/>
            </a:r>
            <a:br>
              <a:rPr lang="en-US" sz="3200" b="1" dirty="0" smtClean="0">
                <a:latin typeface="+mj-lt"/>
                <a:ea typeface="+mj-ea"/>
                <a:cs typeface="+mj-cs"/>
              </a:rPr>
            </a:br>
            <a:r>
              <a:rPr lang="en-US" sz="3200" b="1" dirty="0" smtClean="0">
                <a:latin typeface="+mj-lt"/>
                <a:ea typeface="+mj-ea"/>
                <a:cs typeface="+mj-cs"/>
              </a:rPr>
              <a:t>Mindfulness op de </a:t>
            </a:r>
            <a:r>
              <a:rPr lang="nl-NL" sz="3200" b="1" dirty="0" smtClean="0">
                <a:latin typeface="+mj-lt"/>
                <a:ea typeface="+mj-ea"/>
                <a:cs typeface="+mj-cs"/>
              </a:rPr>
              <a:t>werkvloer</a:t>
            </a:r>
            <a:endParaRPr kumimoji="0" lang="nl-NL" sz="3200" b="1" i="0" u="none" strike="noStrike" kern="1200" cap="none" spc="0" normalizeH="0" baseline="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marL="0" lvl="0" indent="0">
              <a:lnSpc>
                <a:spcPct val="150000"/>
              </a:lnSpc>
              <a:spcBef>
                <a:spcPts val="0"/>
              </a:spcBef>
              <a:buNone/>
            </a:pPr>
            <a:r>
              <a:rPr lang="nl-NL" sz="1400" dirty="0" smtClean="0"/>
              <a:t>Je hebt een hulpmiddel in handen als je stress of spanning ervaart</a:t>
            </a:r>
            <a:r>
              <a:rPr lang="nl-NL" sz="1600" dirty="0" smtClean="0"/>
              <a:t/>
            </a:r>
            <a:br>
              <a:rPr lang="nl-NL" sz="1600" dirty="0" smtClean="0"/>
            </a:br>
            <a:endParaRPr lang="nl-NL" sz="1600" dirty="0" smtClean="0"/>
          </a:p>
          <a:p>
            <a:pPr marL="0" indent="0">
              <a:lnSpc>
                <a:spcPts val="1800"/>
              </a:lnSpc>
              <a:spcBef>
                <a:spcPts val="0"/>
              </a:spcBef>
              <a:buNone/>
            </a:pPr>
            <a:endParaRPr lang="nl-NL" sz="1600" noProof="1" smtClean="0">
              <a:latin typeface="+mj-lt"/>
            </a:endParaRPr>
          </a:p>
        </p:txBody>
      </p:sp>
      <p:sp>
        <p:nvSpPr>
          <p:cNvPr id="5" name="Titel 1"/>
          <p:cNvSpPr txBox="1">
            <a:spLocks/>
          </p:cNvSpPr>
          <p:nvPr/>
        </p:nvSpPr>
        <p:spPr>
          <a:xfrm>
            <a:off x="899592" y="116632"/>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smtClean="0">
                <a:latin typeface="+mj-lt"/>
                <a:ea typeface="+mj-ea"/>
                <a:cs typeface="+mj-cs"/>
              </a:rPr>
              <a:t/>
            </a:r>
            <a:br>
              <a:rPr lang="en-US" sz="3200" b="1" dirty="0" smtClean="0">
                <a:latin typeface="+mj-lt"/>
                <a:ea typeface="+mj-ea"/>
                <a:cs typeface="+mj-cs"/>
              </a:rPr>
            </a:br>
            <a:r>
              <a:rPr lang="en-US" sz="3200" b="1" dirty="0" smtClean="0">
                <a:latin typeface="+mj-lt"/>
                <a:ea typeface="+mj-ea"/>
                <a:cs typeface="+mj-cs"/>
              </a:rPr>
              <a:t>Mindfulness op de </a:t>
            </a:r>
            <a:r>
              <a:rPr lang="nl-NL" sz="3200" b="1" dirty="0" smtClean="0">
                <a:latin typeface="+mj-lt"/>
                <a:ea typeface="+mj-ea"/>
                <a:cs typeface="+mj-cs"/>
              </a:rPr>
              <a:t>werkvloer</a:t>
            </a:r>
            <a:endParaRPr kumimoji="0" lang="nl-NL" sz="3200" b="1" i="0" u="none" strike="noStrike" kern="1200" cap="none" spc="0" normalizeH="0" baseline="0" dirty="0">
              <a:ln>
                <a:noFill/>
              </a:ln>
              <a:solidFill>
                <a:schemeClr val="tx1"/>
              </a:solidFill>
              <a:effectLst/>
              <a:uLnTx/>
              <a:uFillTx/>
              <a:latin typeface="+mj-lt"/>
              <a:ea typeface="+mj-ea"/>
              <a:cs typeface="+mj-cs"/>
            </a:endParaRPr>
          </a:p>
        </p:txBody>
      </p:sp>
      <p:sp>
        <p:nvSpPr>
          <p:cNvPr id="6" name="Tijdelijke aanduiding voor inhoud 2"/>
          <p:cNvSpPr txBox="1">
            <a:spLocks/>
          </p:cNvSpPr>
          <p:nvPr/>
        </p:nvSpPr>
        <p:spPr>
          <a:xfrm>
            <a:off x="609600" y="1752600"/>
            <a:ext cx="8229600" cy="4493096"/>
          </a:xfrm>
          <a:prstGeom prst="rect">
            <a:avLst/>
          </a:prstGeom>
        </p:spPr>
        <p:txBody>
          <a:bodyPr vert="horz" lIns="91440" tIns="45720" rIns="91440" bIns="45720" rtlCol="0">
            <a:noAutofit/>
          </a:bodyPr>
          <a:lstStyle/>
          <a:p>
            <a:pPr marL="342900" lvl="0" indent="-342900" defTabSz="457200">
              <a:lnSpc>
                <a:spcPct val="150000"/>
              </a:lnSpc>
              <a:spcBef>
                <a:spcPct val="20000"/>
              </a:spcBef>
            </a:pPr>
            <a:endParaRPr lang="nl-NL" sz="1400" dirty="0" smtClean="0">
              <a:latin typeface="+mj-lt"/>
            </a:endParaRPr>
          </a:p>
          <a:p>
            <a:pPr marL="342900" lvl="0" indent="-342900" defTabSz="457200">
              <a:lnSpc>
                <a:spcPct val="150000"/>
              </a:lnSpc>
              <a:spcBef>
                <a:spcPct val="20000"/>
              </a:spcBef>
              <a:buFont typeface="Arial" pitchFamily="34" charset="0"/>
              <a:buChar char="•"/>
            </a:pPr>
            <a:r>
              <a:rPr lang="nl-NL" sz="1400" dirty="0" smtClean="0">
                <a:latin typeface="+mj-lt"/>
              </a:rPr>
              <a:t>In het nu zijn, met aandacht bij je werk</a:t>
            </a:r>
            <a:endParaRPr lang="nl-NL" sz="1400" dirty="0" smtClean="0">
              <a:latin typeface="+mj-lt"/>
            </a:endParaRPr>
          </a:p>
          <a:p>
            <a:pPr marL="342900" lvl="0" indent="-342900" defTabSz="457200">
              <a:lnSpc>
                <a:spcPct val="150000"/>
              </a:lnSpc>
              <a:spcBef>
                <a:spcPct val="20000"/>
              </a:spcBef>
              <a:buFont typeface="Arial" pitchFamily="34" charset="0"/>
              <a:buChar char="•"/>
            </a:pPr>
            <a:r>
              <a:rPr lang="nl-NL" sz="1400" dirty="0" smtClean="0">
                <a:latin typeface="+mj-lt"/>
              </a:rPr>
              <a:t>Oefeningen doen op het werk</a:t>
            </a:r>
            <a:endParaRPr lang="nl-NL" sz="1400" dirty="0" smtClean="0">
              <a:latin typeface="+mj-lt"/>
            </a:endParaRPr>
          </a:p>
          <a:p>
            <a:pPr marL="342900" lvl="0" indent="-342900" defTabSz="457200">
              <a:lnSpc>
                <a:spcPct val="150000"/>
              </a:lnSpc>
              <a:spcBef>
                <a:spcPct val="20000"/>
              </a:spcBef>
              <a:buFont typeface="Arial"/>
              <a:buChar char="•"/>
            </a:pPr>
            <a:r>
              <a:rPr lang="nl-NL" sz="1400" dirty="0" smtClean="0">
                <a:latin typeface="+mj-lt"/>
              </a:rPr>
              <a:t>Bewust worden hoe het met je gaat; bewaken van grenzen</a:t>
            </a:r>
            <a:endParaRPr lang="nl-NL" sz="1400" dirty="0" smtClean="0">
              <a:latin typeface="+mj-lt"/>
            </a:endParaRPr>
          </a:p>
          <a:p>
            <a:pPr marL="342900" lvl="0" indent="-342900" defTabSz="457200">
              <a:lnSpc>
                <a:spcPct val="150000"/>
              </a:lnSpc>
              <a:spcBef>
                <a:spcPct val="20000"/>
              </a:spcBef>
              <a:buFont typeface="Arial"/>
              <a:buChar char="•"/>
            </a:pPr>
            <a:r>
              <a:rPr lang="nl-NL" sz="1400" dirty="0" smtClean="0">
                <a:latin typeface="+mj-lt"/>
              </a:rPr>
              <a:t>Ook </a:t>
            </a:r>
            <a:r>
              <a:rPr lang="nl-NL" sz="1400" dirty="0" smtClean="0">
                <a:latin typeface="+mj-lt"/>
              </a:rPr>
              <a:t>even </a:t>
            </a:r>
            <a:r>
              <a:rPr lang="nl-NL" sz="1400" dirty="0" smtClean="0">
                <a:latin typeface="+mj-lt"/>
              </a:rPr>
              <a:t>stoppen </a:t>
            </a:r>
            <a:r>
              <a:rPr lang="nl-NL" sz="1400" dirty="0" smtClean="0">
                <a:latin typeface="+mj-lt"/>
              </a:rPr>
              <a:t>met wat je aan het doen bent, helpt</a:t>
            </a:r>
          </a:p>
          <a:p>
            <a:pPr marL="342900" lvl="0" indent="-342900" defTabSz="457200">
              <a:lnSpc>
                <a:spcPct val="150000"/>
              </a:lnSpc>
              <a:spcBef>
                <a:spcPct val="20000"/>
              </a:spcBef>
              <a:buFont typeface="Arial"/>
              <a:buChar char="•"/>
            </a:pPr>
            <a:r>
              <a:rPr lang="nl-NL" sz="1400" dirty="0" smtClean="0">
                <a:latin typeface="+mj-lt"/>
              </a:rPr>
              <a:t>Loopmeditatie tijdens de lunchpauze</a:t>
            </a:r>
          </a:p>
          <a:p>
            <a:pPr marL="342900" lvl="0" indent="-342900" defTabSz="457200">
              <a:lnSpc>
                <a:spcPct val="150000"/>
              </a:lnSpc>
              <a:spcBef>
                <a:spcPct val="20000"/>
              </a:spcBef>
              <a:buFont typeface="Arial"/>
              <a:buChar char="•"/>
            </a:pPr>
            <a:r>
              <a:rPr lang="nl-NL" sz="1400" dirty="0" smtClean="0">
                <a:latin typeface="+mj-lt"/>
              </a:rPr>
              <a:t>Oefening </a:t>
            </a:r>
            <a:r>
              <a:rPr lang="nl-NL" sz="1400" dirty="0" smtClean="0">
                <a:latin typeface="+mj-lt"/>
              </a:rPr>
              <a:t>doen tijdens het reizen of zodra je thuiskomt, </a:t>
            </a:r>
            <a:br>
              <a:rPr lang="nl-NL" sz="1400" dirty="0" smtClean="0">
                <a:latin typeface="+mj-lt"/>
              </a:rPr>
            </a:br>
            <a:r>
              <a:rPr lang="nl-NL" sz="1400" dirty="0" smtClean="0">
                <a:latin typeface="+mj-lt"/>
              </a:rPr>
              <a:t>helpt om te schakelen</a:t>
            </a:r>
            <a:endParaRPr kumimoji="0" lang="nl-NL" sz="14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nl-NL" sz="3200" b="1" dirty="0" smtClean="0">
                <a:latin typeface="+mj-lt"/>
                <a:ea typeface="+mj-ea"/>
                <a:cs typeface="+mj-cs"/>
              </a:rPr>
              <a:t/>
            </a:r>
            <a:br>
              <a:rPr lang="nl-NL" sz="3200" b="1" dirty="0" smtClean="0">
                <a:latin typeface="+mj-lt"/>
                <a:ea typeface="+mj-ea"/>
                <a:cs typeface="+mj-cs"/>
              </a:rPr>
            </a:br>
            <a:r>
              <a:rPr lang="nl-NL" sz="3200" b="1" dirty="0" smtClean="0">
                <a:latin typeface="+mj-lt"/>
                <a:ea typeface="+mj-ea"/>
                <a:cs typeface="+mj-cs"/>
              </a:rPr>
              <a:t>Voorbeelden uit de praktijk</a:t>
            </a:r>
            <a:endParaRPr kumimoji="0" lang="nl-NL" sz="3200" b="1" i="0" u="none" strike="noStrike" kern="1200" cap="none" spc="0" normalizeH="0" baseline="0" dirty="0">
              <a:ln>
                <a:noFill/>
              </a:ln>
              <a:solidFill>
                <a:schemeClr val="tx1"/>
              </a:solidFill>
              <a:effectLst/>
              <a:uLnTx/>
              <a:uFillTx/>
              <a:latin typeface="+mj-lt"/>
              <a:ea typeface="+mj-ea"/>
              <a:cs typeface="+mj-cs"/>
            </a:endParaRPr>
          </a:p>
        </p:txBody>
      </p:sp>
      <p:sp>
        <p:nvSpPr>
          <p:cNvPr id="6" name="Tijdelijke aanduiding voor inhoud 2"/>
          <p:cNvSpPr txBox="1">
            <a:spLocks/>
          </p:cNvSpPr>
          <p:nvPr/>
        </p:nvSpPr>
        <p:spPr>
          <a:xfrm>
            <a:off x="609600" y="1752600"/>
            <a:ext cx="8229600" cy="4493096"/>
          </a:xfrm>
          <a:prstGeom prst="rect">
            <a:avLst/>
          </a:prstGeom>
        </p:spPr>
        <p:txBody>
          <a:bodyPr vert="horz" lIns="91440" tIns="45720" rIns="91440" bIns="45720" rtlCol="0">
            <a:noAutofit/>
          </a:bodyPr>
          <a:lstStyle/>
          <a:p>
            <a:pPr marL="342900" lvl="0" indent="-342900" defTabSz="457200">
              <a:lnSpc>
                <a:spcPct val="150000"/>
              </a:lnSpc>
              <a:spcBef>
                <a:spcPct val="20000"/>
              </a:spcBef>
              <a:buFont typeface="Arial"/>
              <a:buChar char="•"/>
            </a:pPr>
            <a:r>
              <a:rPr lang="nl-NL" sz="1400" dirty="0" smtClean="0">
                <a:latin typeface="+mj-lt"/>
              </a:rPr>
              <a:t>Hanneke (32 jaar): ‘Een bus later kan ook’</a:t>
            </a:r>
            <a:br>
              <a:rPr lang="nl-NL" sz="1400" dirty="0" smtClean="0">
                <a:latin typeface="+mj-lt"/>
              </a:rPr>
            </a:br>
            <a:endParaRPr lang="nl-NL" sz="1400" dirty="0" smtClean="0">
              <a:latin typeface="+mj-lt"/>
            </a:endParaRPr>
          </a:p>
          <a:p>
            <a:pPr marL="342900" lvl="0" indent="-342900" defTabSz="457200">
              <a:lnSpc>
                <a:spcPct val="150000"/>
              </a:lnSpc>
              <a:spcBef>
                <a:spcPct val="20000"/>
              </a:spcBef>
              <a:buFont typeface="Arial"/>
              <a:buChar char="•"/>
            </a:pPr>
            <a:r>
              <a:rPr kumimoji="0" lang="nl-NL" sz="1400" b="0" i="0" u="none" strike="noStrike" kern="1200" cap="none" spc="0" normalizeH="0" baseline="0" dirty="0" smtClean="0">
                <a:ln>
                  <a:noFill/>
                </a:ln>
                <a:solidFill>
                  <a:schemeClr val="tx1"/>
                </a:solidFill>
                <a:effectLst/>
                <a:uLnTx/>
                <a:uFillTx/>
                <a:latin typeface="+mj-lt"/>
                <a:ea typeface="+mn-ea"/>
                <a:cs typeface="+mn-cs"/>
              </a:rPr>
              <a:t>Martin (22): een moment van rust in de bus</a:t>
            </a:r>
            <a:br>
              <a:rPr kumimoji="0" lang="nl-NL" sz="1400" b="0" i="0" u="none" strike="noStrike" kern="1200" cap="none" spc="0" normalizeH="0" baseline="0" dirty="0" smtClean="0">
                <a:ln>
                  <a:noFill/>
                </a:ln>
                <a:solidFill>
                  <a:schemeClr val="tx1"/>
                </a:solidFill>
                <a:effectLst/>
                <a:uLnTx/>
                <a:uFillTx/>
                <a:latin typeface="+mj-lt"/>
                <a:ea typeface="+mn-ea"/>
                <a:cs typeface="+mn-cs"/>
              </a:rPr>
            </a:br>
            <a:endParaRPr kumimoji="0" lang="nl-NL" sz="1400" b="0" i="0" u="none" strike="noStrike" kern="1200" cap="none" spc="0" normalizeH="0" noProof="0" dirty="0" smtClean="0">
              <a:ln>
                <a:noFill/>
              </a:ln>
              <a:solidFill>
                <a:schemeClr val="tx1"/>
              </a:solidFill>
              <a:effectLst/>
              <a:uLnTx/>
              <a:uFillTx/>
              <a:latin typeface="+mj-lt"/>
              <a:ea typeface="+mn-ea"/>
              <a:cs typeface="+mn-cs"/>
            </a:endParaRPr>
          </a:p>
          <a:p>
            <a:pPr marL="342900" indent="-342900" defTabSz="457200">
              <a:lnSpc>
                <a:spcPct val="150000"/>
              </a:lnSpc>
              <a:spcBef>
                <a:spcPct val="20000"/>
              </a:spcBef>
              <a:buFont typeface="Arial"/>
              <a:buChar char="•"/>
            </a:pPr>
            <a:r>
              <a:rPr lang="nl-NL" sz="1400" noProof="0" dirty="0" smtClean="0">
                <a:latin typeface="+mj-lt"/>
              </a:rPr>
              <a:t>Gerrit (53): ‘Het toverwoord is acceptatie’</a:t>
            </a:r>
            <a:endParaRPr kumimoji="0" lang="nl-NL" sz="14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smtClean="0">
                <a:latin typeface="+mj-lt"/>
                <a:ea typeface="+mj-ea"/>
                <a:cs typeface="+mj-cs"/>
              </a:rPr>
              <a:t/>
            </a:r>
            <a:br>
              <a:rPr lang="en-US" sz="3200" b="1" dirty="0" smtClean="0">
                <a:latin typeface="+mj-lt"/>
                <a:ea typeface="+mj-ea"/>
                <a:cs typeface="+mj-cs"/>
              </a:rPr>
            </a:br>
            <a:r>
              <a:rPr lang="en-US" sz="3200" b="1" dirty="0" smtClean="0">
                <a:latin typeface="+mj-lt"/>
                <a:ea typeface="+mj-ea"/>
                <a:cs typeface="+mj-cs"/>
              </a:rPr>
              <a:t>Tips</a:t>
            </a:r>
            <a:endParaRPr kumimoji="0" lang="nl-NL" sz="32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Tijdelijke aanduiding voor inhoud 2"/>
          <p:cNvSpPr txBox="1">
            <a:spLocks/>
          </p:cNvSpPr>
          <p:nvPr/>
        </p:nvSpPr>
        <p:spPr>
          <a:xfrm>
            <a:off x="609600" y="1752600"/>
            <a:ext cx="8229600" cy="4493096"/>
          </a:xfrm>
          <a:prstGeom prst="rect">
            <a:avLst/>
          </a:prstGeom>
        </p:spPr>
        <p:txBody>
          <a:bodyPr vert="horz" lIns="91440" tIns="45720" rIns="91440" bIns="45720" rtlCol="0">
            <a:noAutofit/>
          </a:bodyPr>
          <a:lstStyle/>
          <a:p>
            <a:pPr marL="342900" lvl="0" indent="-342900" defTabSz="457200">
              <a:lnSpc>
                <a:spcPct val="150000"/>
              </a:lnSpc>
              <a:spcBef>
                <a:spcPct val="20000"/>
              </a:spcBef>
              <a:buFont typeface="Arial"/>
              <a:buChar char="•"/>
            </a:pPr>
            <a:r>
              <a:rPr lang="nl-NL" sz="1400" noProof="0" dirty="0" smtClean="0">
                <a:latin typeface="+mj-lt"/>
              </a:rPr>
              <a:t>Oefening doen op het toilet of in een rustig apart kamertje</a:t>
            </a:r>
          </a:p>
          <a:p>
            <a:pPr marL="342900" lvl="0" indent="-342900" defTabSz="457200">
              <a:lnSpc>
                <a:spcPct val="150000"/>
              </a:lnSpc>
              <a:spcBef>
                <a:spcPct val="20000"/>
              </a:spcBef>
              <a:buFont typeface="Arial"/>
              <a:buChar char="•"/>
            </a:pPr>
            <a:r>
              <a:rPr lang="nl-NL" sz="1400" dirty="0" smtClean="0">
                <a:latin typeface="+mj-lt"/>
              </a:rPr>
              <a:t>Even heel kort op je eigen werkplek kan ook, bijv. 3 keer bewust ademhalen</a:t>
            </a:r>
            <a:endParaRPr lang="nl-NL" sz="1400" noProof="0" dirty="0" smtClean="0">
              <a:latin typeface="+mj-lt"/>
            </a:endParaRPr>
          </a:p>
          <a:p>
            <a:pPr marL="342900" lvl="0" indent="-342900" defTabSz="457200">
              <a:lnSpc>
                <a:spcPct val="150000"/>
              </a:lnSpc>
              <a:spcBef>
                <a:spcPct val="20000"/>
              </a:spcBef>
              <a:buFont typeface="Arial"/>
              <a:buChar char="•"/>
            </a:pPr>
            <a:r>
              <a:rPr kumimoji="0" lang="nl-NL" sz="1400" b="0" i="0" u="none" strike="noStrike" kern="1200" cap="none" spc="0" normalizeH="0" baseline="0" dirty="0" smtClean="0">
                <a:ln>
                  <a:noFill/>
                </a:ln>
                <a:solidFill>
                  <a:schemeClr val="tx1"/>
                </a:solidFill>
                <a:effectLst/>
                <a:uLnTx/>
                <a:uFillTx/>
                <a:latin typeface="+mj-lt"/>
                <a:ea typeface="+mn-ea"/>
                <a:cs typeface="+mn-cs"/>
              </a:rPr>
              <a:t>Even</a:t>
            </a:r>
            <a:r>
              <a:rPr kumimoji="0" lang="nl-NL" sz="1400" b="0" i="0" u="none" strike="noStrike" kern="1200" cap="none" spc="0" normalizeH="0" dirty="0" smtClean="0">
                <a:ln>
                  <a:noFill/>
                </a:ln>
                <a:solidFill>
                  <a:schemeClr val="tx1"/>
                </a:solidFill>
                <a:effectLst/>
                <a:uLnTx/>
                <a:uFillTx/>
                <a:latin typeface="+mj-lt"/>
                <a:ea typeface="+mn-ea"/>
                <a:cs typeface="+mn-cs"/>
              </a:rPr>
              <a:t> met aandacht koffie of thee halen</a:t>
            </a:r>
          </a:p>
          <a:p>
            <a:pPr marL="342900" lvl="0" indent="-342900" defTabSz="457200">
              <a:lnSpc>
                <a:spcPct val="150000"/>
              </a:lnSpc>
              <a:spcBef>
                <a:spcPct val="20000"/>
              </a:spcBef>
              <a:buFont typeface="Arial"/>
              <a:buChar char="•"/>
            </a:pPr>
            <a:r>
              <a:rPr lang="nl-NL" sz="1400" dirty="0" smtClean="0">
                <a:latin typeface="+mj-lt"/>
              </a:rPr>
              <a:t>‘Lopen met aandacht’  bijv. naar de printer of naar een collega</a:t>
            </a:r>
          </a:p>
          <a:p>
            <a:pPr marL="342900" lvl="0" indent="-342900" defTabSz="457200">
              <a:lnSpc>
                <a:spcPct val="150000"/>
              </a:lnSpc>
              <a:spcBef>
                <a:spcPct val="20000"/>
              </a:spcBef>
              <a:buFont typeface="Arial"/>
              <a:buChar char="•"/>
            </a:pPr>
            <a:r>
              <a:rPr lang="nl-NL" sz="1400" dirty="0" smtClean="0">
                <a:latin typeface="+mj-lt"/>
              </a:rPr>
              <a:t>Een oefening doen onderweg, bijv. van je werk naar huis</a:t>
            </a:r>
            <a:br>
              <a:rPr lang="nl-NL" sz="1400" dirty="0" smtClean="0">
                <a:latin typeface="+mj-lt"/>
              </a:rPr>
            </a:br>
            <a:r>
              <a:rPr lang="nl-NL" sz="1400" dirty="0" smtClean="0">
                <a:latin typeface="+mj-lt"/>
              </a:rPr>
              <a:t>Bijvoorbeeld fietsen in aandacht (voor geluiden om je heen, de zon, de wind)</a:t>
            </a:r>
            <a:br>
              <a:rPr lang="nl-NL" sz="1400" dirty="0" smtClean="0">
                <a:latin typeface="+mj-lt"/>
              </a:rPr>
            </a:br>
            <a:r>
              <a:rPr lang="nl-NL" sz="1400" dirty="0" smtClean="0">
                <a:latin typeface="+mj-lt"/>
              </a:rPr>
              <a:t>Een oefening doen in het openbaar vervoer, met of zonder </a:t>
            </a:r>
            <a:r>
              <a:rPr lang="nl-NL" sz="1400" dirty="0" err="1" smtClean="0">
                <a:latin typeface="+mj-lt"/>
              </a:rPr>
              <a:t>audiofragment</a:t>
            </a:r>
            <a:endParaRPr lang="nl-NL" sz="1400" dirty="0" smtClean="0">
              <a:latin typeface="+mj-lt"/>
            </a:endParaRPr>
          </a:p>
          <a:p>
            <a:pPr marL="342900" lvl="0" indent="-342900" defTabSz="457200">
              <a:lnSpc>
                <a:spcPct val="150000"/>
              </a:lnSpc>
              <a:spcBef>
                <a:spcPct val="20000"/>
              </a:spcBef>
              <a:buFont typeface="Arial"/>
              <a:buChar char="•"/>
            </a:pPr>
            <a:r>
              <a:rPr kumimoji="0" lang="nl-NL" sz="1400" b="0" i="0" u="none" strike="noStrike" kern="1200" cap="none" spc="0" normalizeH="0" baseline="0" noProof="0" dirty="0" err="1" smtClean="0">
                <a:ln>
                  <a:noFill/>
                </a:ln>
                <a:solidFill>
                  <a:schemeClr val="tx1"/>
                </a:solidFill>
                <a:effectLst/>
                <a:uLnTx/>
                <a:uFillTx/>
                <a:latin typeface="+mj-lt"/>
                <a:ea typeface="+mn-ea"/>
                <a:cs typeface="+mn-cs"/>
              </a:rPr>
              <a:t>Mindfulness</a:t>
            </a:r>
            <a:r>
              <a:rPr kumimoji="0" lang="nl-NL" sz="1400" b="0" i="0" u="none" strike="noStrike" kern="1200" cap="none" spc="0" normalizeH="0" baseline="0" noProof="0" dirty="0" smtClean="0">
                <a:ln>
                  <a:noFill/>
                </a:ln>
                <a:solidFill>
                  <a:schemeClr val="tx1"/>
                </a:solidFill>
                <a:effectLst/>
                <a:uLnTx/>
                <a:uFillTx/>
                <a:latin typeface="+mj-lt"/>
                <a:ea typeface="+mn-ea"/>
                <a:cs typeface="+mn-cs"/>
              </a:rPr>
              <a:t> </a:t>
            </a:r>
            <a:r>
              <a:rPr kumimoji="0" lang="nl-NL" sz="1400" b="0" i="0" u="none" strike="noStrike" kern="1200" cap="none" spc="0" normalizeH="0" baseline="0" noProof="0" dirty="0" err="1" smtClean="0">
                <a:ln>
                  <a:noFill/>
                </a:ln>
                <a:solidFill>
                  <a:schemeClr val="tx1"/>
                </a:solidFill>
                <a:effectLst/>
                <a:uLnTx/>
                <a:uFillTx/>
                <a:latin typeface="+mj-lt"/>
                <a:ea typeface="+mn-ea"/>
                <a:cs typeface="+mn-cs"/>
              </a:rPr>
              <a:t>app</a:t>
            </a:r>
            <a:endParaRPr kumimoji="0" lang="nl-NL" sz="1400" b="0" i="0" u="none" strike="noStrike" kern="1200" cap="none" spc="0" normalizeH="0" baseline="0" noProof="0" dirty="0" smtClean="0">
              <a:ln>
                <a:noFill/>
              </a:ln>
              <a:solidFill>
                <a:schemeClr val="tx1"/>
              </a:solidFill>
              <a:effectLst/>
              <a:uLnTx/>
              <a:uFillTx/>
              <a:latin typeface="+mj-lt"/>
              <a:ea typeface="+mn-ea"/>
              <a:cs typeface="+mn-cs"/>
            </a:endParaRPr>
          </a:p>
          <a:p>
            <a:pPr marL="342900" lvl="0" indent="-342900" defTabSz="457200">
              <a:lnSpc>
                <a:spcPct val="150000"/>
              </a:lnSpc>
              <a:spcBef>
                <a:spcPct val="20000"/>
              </a:spcBef>
              <a:buFont typeface="Arial"/>
              <a:buChar char="•"/>
            </a:pPr>
            <a:endParaRPr kumimoji="0" lang="nl-NL" sz="1400" b="0" i="0" u="none" strike="noStrike" kern="1200" cap="none" spc="0" normalizeH="0" baseline="0" noProof="0" dirty="0" smtClean="0">
              <a:ln>
                <a:noFill/>
              </a:ln>
              <a:solidFill>
                <a:schemeClr val="tx1"/>
              </a:solidFill>
              <a:effectLst/>
              <a:uLnTx/>
              <a:uFillTx/>
              <a:latin typeface="+mj-lt"/>
              <a:ea typeface="+mn-ea"/>
              <a:cs typeface="+mn-cs"/>
            </a:endParaRPr>
          </a:p>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endParaRPr kumimoji="0" lang="nl-NL" sz="1400" b="0" i="0" u="none" strike="noStrike" kern="1200" cap="none" spc="0" normalizeH="0" baseline="0" noProof="0" dirty="0"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27584" y="2060848"/>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De </a:t>
            </a:r>
            <a:r>
              <a:rPr kumimoji="0" lang="en-US" sz="3200" b="1" i="0" u="none" strike="noStrike" kern="1200" cap="none" spc="0" normalizeH="0" baseline="0" noProof="0" dirty="0" err="1" smtClean="0">
                <a:ln>
                  <a:noFill/>
                </a:ln>
                <a:solidFill>
                  <a:schemeClr val="tx1"/>
                </a:solidFill>
                <a:effectLst/>
                <a:uLnTx/>
                <a:uFillTx/>
                <a:latin typeface="+mj-lt"/>
                <a:ea typeface="+mj-ea"/>
                <a:cs typeface="+mj-cs"/>
              </a:rPr>
              <a:t>gedachtemeditatie</a:t>
            </a:r>
            <a:endParaRPr kumimoji="0" lang="nl-NL"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27584" y="2060848"/>
            <a:ext cx="7772400" cy="2952328"/>
          </a:xfrm>
          <a:prstGeom prst="rect">
            <a:avLst/>
          </a:prstGeom>
        </p:spPr>
        <p:txBody>
          <a:bodyPr vert="horz" lIns="91440" tIns="45720" rIns="91440" bIns="45720" rtlCol="0" anchor="t">
            <a:normAutofit fontScale="40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lang="en-US" sz="3200" b="1" dirty="0" smtClean="0">
              <a:latin typeface="+mj-lt"/>
              <a:ea typeface="+mj-ea"/>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sz="3200" b="1" i="0" u="none" strike="noStrike" kern="1200" cap="none" spc="0" normalizeH="0" baseline="0" noProof="0" dirty="0" smtClean="0">
              <a:ln>
                <a:noFill/>
              </a:ln>
              <a:solidFill>
                <a:schemeClr val="tx1"/>
              </a:solidFill>
              <a:effectLst/>
              <a:uLnTx/>
              <a:uFillTx/>
              <a:latin typeface="+mj-lt"/>
              <a:ea typeface="+mj-ea"/>
              <a:cs typeface="+mj-cs"/>
            </a:endParaRPr>
          </a:p>
          <a:p>
            <a:pPr>
              <a:lnSpc>
                <a:spcPct val="150000"/>
              </a:lnSpc>
            </a:pPr>
            <a:r>
              <a:rPr lang="en-US" sz="3200" dirty="0" smtClean="0">
                <a:hlinkClick r:id="rId3"/>
              </a:rPr>
              <a:t>www.voorzet.nl</a:t>
            </a:r>
            <a:endParaRPr lang="en-US" sz="3200" dirty="0" smtClean="0"/>
          </a:p>
          <a:p>
            <a:pPr>
              <a:lnSpc>
                <a:spcPct val="150000"/>
              </a:lnSpc>
            </a:pPr>
            <a:endParaRPr lang="en-US" sz="3200" dirty="0" smtClean="0"/>
          </a:p>
          <a:p>
            <a:pPr>
              <a:lnSpc>
                <a:spcPct val="150000"/>
              </a:lnSpc>
            </a:pPr>
            <a:r>
              <a:rPr lang="en-US" sz="3200" dirty="0" smtClean="0"/>
              <a:t>Eva Dijkman</a:t>
            </a:r>
            <a:br>
              <a:rPr lang="en-US" sz="3200" dirty="0" smtClean="0"/>
            </a:br>
            <a:r>
              <a:rPr lang="en-US" sz="3200" dirty="0" smtClean="0">
                <a:hlinkClick r:id="rId4"/>
              </a:rPr>
              <a:t>eva.dijkman@voorzet.nl</a:t>
            </a:r>
            <a:endParaRPr lang="en-US" sz="3200" dirty="0" smtClean="0"/>
          </a:p>
          <a:p>
            <a:pPr>
              <a:lnSpc>
                <a:spcPct val="150000"/>
              </a:lnSpc>
            </a:pPr>
            <a:r>
              <a:rPr lang="en-US" sz="3200" dirty="0" smtClean="0"/>
              <a:t>06 </a:t>
            </a:r>
            <a:r>
              <a:rPr lang="en-US" sz="3200" dirty="0" smtClean="0"/>
              <a:t>55 39 04 78</a:t>
            </a:r>
            <a:endParaRPr lang="en-US" sz="3200" dirty="0" smtClean="0"/>
          </a:p>
          <a:p>
            <a:pPr>
              <a:lnSpc>
                <a:spcPct val="150000"/>
              </a:lnSpc>
            </a:pPr>
            <a:endParaRPr lang="en-US" sz="3200" dirty="0" smtClean="0"/>
          </a:p>
          <a:p>
            <a:pPr>
              <a:lnSpc>
                <a:spcPct val="150000"/>
              </a:lnSpc>
            </a:pPr>
            <a:r>
              <a:rPr lang="en-US" sz="3200" dirty="0" smtClean="0"/>
              <a:t>Geraldine Groot</a:t>
            </a:r>
            <a:br>
              <a:rPr lang="en-US" sz="3200" dirty="0" smtClean="0"/>
            </a:br>
            <a:r>
              <a:rPr lang="en-US" sz="3200" dirty="0" smtClean="0">
                <a:hlinkClick r:id="rId5"/>
              </a:rPr>
              <a:t>g.groot@voorzet.nl</a:t>
            </a:r>
            <a:r>
              <a:rPr lang="en-US" sz="3200" dirty="0" smtClean="0"/>
              <a:t/>
            </a:r>
            <a:br>
              <a:rPr lang="en-US" sz="3200" dirty="0" smtClean="0"/>
            </a:br>
            <a:r>
              <a:rPr lang="en-US" sz="3200" dirty="0" smtClean="0"/>
              <a:t>06 278 </a:t>
            </a:r>
            <a:r>
              <a:rPr lang="en-US" sz="3200" dirty="0" smtClean="0"/>
              <a:t>279 24</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nl-NL" sz="32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itel 1"/>
          <p:cNvSpPr txBox="1">
            <a:spLocks/>
          </p:cNvSpPr>
          <p:nvPr/>
        </p:nvSpPr>
        <p:spPr>
          <a:xfrm>
            <a:off x="827584" y="1484785"/>
            <a:ext cx="7772400" cy="1008112"/>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err="1" smtClean="0">
                <a:ln>
                  <a:noFill/>
                </a:ln>
                <a:solidFill>
                  <a:schemeClr val="tx1"/>
                </a:solidFill>
                <a:effectLst/>
                <a:uLnTx/>
                <a:uFillTx/>
                <a:latin typeface="+mj-lt"/>
                <a:ea typeface="+mj-ea"/>
                <a:cs typeface="+mj-cs"/>
              </a:rPr>
              <a:t>Vragen</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 ?</a:t>
            </a:r>
            <a:endParaRPr kumimoji="0" lang="nl-NL"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a:lnSpc>
                <a:spcPts val="2000"/>
              </a:lnSpc>
              <a:buNone/>
            </a:pPr>
            <a:endParaRPr lang="nl-NL" sz="1600" dirty="0" smtClean="0"/>
          </a:p>
          <a:p>
            <a:pPr>
              <a:lnSpc>
                <a:spcPts val="2000"/>
              </a:lnSpc>
            </a:pPr>
            <a:r>
              <a:rPr lang="en-US" sz="1400" noProof="1" smtClean="0">
                <a:latin typeface="+mj-lt"/>
              </a:rPr>
              <a:t>Introductie </a:t>
            </a:r>
          </a:p>
          <a:p>
            <a:pPr>
              <a:lnSpc>
                <a:spcPts val="2000"/>
              </a:lnSpc>
            </a:pPr>
            <a:r>
              <a:rPr lang="en-US" sz="1400" noProof="1" smtClean="0">
                <a:latin typeface="+mj-lt"/>
              </a:rPr>
              <a:t>Ademhalingsmeditatie</a:t>
            </a:r>
          </a:p>
          <a:p>
            <a:pPr>
              <a:lnSpc>
                <a:spcPts val="2000"/>
              </a:lnSpc>
            </a:pPr>
            <a:r>
              <a:rPr lang="en-US" sz="1400" noProof="1" smtClean="0">
                <a:latin typeface="+mj-lt"/>
              </a:rPr>
              <a:t>Informatie over mindfulness en autisme</a:t>
            </a:r>
          </a:p>
          <a:p>
            <a:pPr>
              <a:lnSpc>
                <a:spcPts val="2000"/>
              </a:lnSpc>
            </a:pPr>
            <a:r>
              <a:rPr lang="en-US" sz="1400" noProof="1" smtClean="0">
                <a:latin typeface="+mj-lt"/>
              </a:rPr>
              <a:t>Adriaan</a:t>
            </a:r>
          </a:p>
          <a:p>
            <a:pPr>
              <a:lnSpc>
                <a:spcPts val="2000"/>
              </a:lnSpc>
            </a:pPr>
            <a:r>
              <a:rPr lang="en-US" sz="1400" noProof="1" smtClean="0">
                <a:latin typeface="+mj-lt"/>
              </a:rPr>
              <a:t>De vijfminutenoefening</a:t>
            </a:r>
          </a:p>
          <a:p>
            <a:pPr>
              <a:lnSpc>
                <a:spcPts val="2000"/>
              </a:lnSpc>
            </a:pPr>
            <a:r>
              <a:rPr lang="en-US" sz="1400" noProof="1" smtClean="0">
                <a:latin typeface="+mj-lt"/>
              </a:rPr>
              <a:t>Mindfulness op de werkvloer</a:t>
            </a:r>
          </a:p>
          <a:p>
            <a:pPr>
              <a:lnSpc>
                <a:spcPts val="2000"/>
              </a:lnSpc>
            </a:pPr>
            <a:r>
              <a:rPr lang="en-US" sz="1400" noProof="1" smtClean="0">
                <a:latin typeface="+mj-lt"/>
              </a:rPr>
              <a:t>Voorbeelden uit de praktijk</a:t>
            </a:r>
          </a:p>
          <a:p>
            <a:pPr>
              <a:lnSpc>
                <a:spcPts val="2000"/>
              </a:lnSpc>
            </a:pPr>
            <a:r>
              <a:rPr lang="en-US" sz="1400" noProof="1" smtClean="0">
                <a:latin typeface="+mj-lt"/>
              </a:rPr>
              <a:t>Tips</a:t>
            </a:r>
          </a:p>
          <a:p>
            <a:pPr>
              <a:lnSpc>
                <a:spcPts val="2000"/>
              </a:lnSpc>
            </a:pPr>
            <a:r>
              <a:rPr lang="en-US" sz="1400" noProof="1" smtClean="0">
                <a:latin typeface="+mj-lt"/>
              </a:rPr>
              <a:t>De </a:t>
            </a:r>
            <a:r>
              <a:rPr lang="en-US" sz="1400" noProof="1" smtClean="0">
                <a:latin typeface="+mj-lt"/>
              </a:rPr>
              <a:t>gedachtemeditatie</a:t>
            </a:r>
            <a:endParaRPr lang="nl-NL" sz="1600" noProof="1" smtClean="0">
              <a:latin typeface="+mj-lt"/>
            </a:endParaRPr>
          </a:p>
          <a:p>
            <a:pPr marL="0" indent="0">
              <a:lnSpc>
                <a:spcPts val="2000"/>
              </a:lnSpc>
              <a:spcBef>
                <a:spcPts val="0"/>
              </a:spcBef>
              <a:buNone/>
            </a:pPr>
            <a:endParaRPr lang="nl-NL" sz="1600" noProof="1" smtClean="0">
              <a:latin typeface="+mj-lt"/>
            </a:endParaRPr>
          </a:p>
          <a:p>
            <a:pPr marL="0" indent="0">
              <a:lnSpc>
                <a:spcPts val="2000"/>
              </a:lnSpc>
              <a:spcBef>
                <a:spcPts val="0"/>
              </a:spcBef>
              <a:buNone/>
            </a:pPr>
            <a:endParaRPr lang="nl-NL" sz="1600" noProof="1" smtClean="0">
              <a:latin typeface="+mj-lt"/>
            </a:endParaRPr>
          </a:p>
          <a:p>
            <a:pPr marL="0" indent="0">
              <a:lnSpc>
                <a:spcPts val="2000"/>
              </a:lnSpc>
              <a:spcBef>
                <a:spcPts val="0"/>
              </a:spcBef>
              <a:buNone/>
            </a:pPr>
            <a:endParaRPr lang="nl-NL" sz="1600" noProof="1" smtClean="0">
              <a:latin typeface="+mj-lt"/>
            </a:endParaRPr>
          </a:p>
          <a:p>
            <a:pPr marL="0" indent="0">
              <a:lnSpc>
                <a:spcPts val="2000"/>
              </a:lnSpc>
              <a:spcBef>
                <a:spcPts val="0"/>
              </a:spcBef>
              <a:buNone/>
            </a:pPr>
            <a:endParaRPr lang="nl-NL" sz="1600" noProof="1" smtClean="0">
              <a:latin typeface="+mj-lt"/>
            </a:endParaRPr>
          </a:p>
          <a:p>
            <a:pPr marL="0" indent="0">
              <a:lnSpc>
                <a:spcPts val="2000"/>
              </a:lnSpc>
              <a:spcBef>
                <a:spcPts val="0"/>
              </a:spcBef>
              <a:buNone/>
            </a:pPr>
            <a:endParaRPr lang="nl-NL" sz="1600" noProof="1" smtClean="0">
              <a:latin typeface="+mj-lt"/>
            </a:endParaRPr>
          </a:p>
          <a:p>
            <a:pPr marL="0" indent="0">
              <a:lnSpc>
                <a:spcPts val="2000"/>
              </a:lnSpc>
              <a:spcBef>
                <a:spcPts val="0"/>
              </a:spcBef>
              <a:buNone/>
            </a:pPr>
            <a:endParaRPr lang="nl-NL" sz="1600" noProof="1" smtClean="0">
              <a:latin typeface="+mj-lt"/>
            </a:endParaRPr>
          </a:p>
          <a:p>
            <a:pPr marL="0" indent="0">
              <a:lnSpc>
                <a:spcPts val="2000"/>
              </a:lnSpc>
              <a:spcBef>
                <a:spcPts val="0"/>
              </a:spcBef>
              <a:buNone/>
            </a:pPr>
            <a:endParaRPr lang="nl-NL" sz="1600" noProof="1" smtClean="0">
              <a:latin typeface="+mj-lt"/>
            </a:endParaRPr>
          </a:p>
        </p:txBody>
      </p:sp>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err="1" smtClean="0">
                <a:ln>
                  <a:noFill/>
                </a:ln>
                <a:solidFill>
                  <a:schemeClr val="tx1"/>
                </a:solidFill>
                <a:effectLst/>
                <a:uLnTx/>
                <a:uFillTx/>
                <a:latin typeface="+mj-lt"/>
                <a:ea typeface="+mj-ea"/>
                <a:cs typeface="+mj-cs"/>
              </a:rPr>
              <a:t>Wat</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3200" b="1" i="0" u="none" strike="noStrike" kern="1200" cap="none" spc="0" normalizeH="0" baseline="0" noProof="0" dirty="0" err="1" smtClean="0">
                <a:ln>
                  <a:noFill/>
                </a:ln>
                <a:solidFill>
                  <a:schemeClr val="tx1"/>
                </a:solidFill>
                <a:effectLst/>
                <a:uLnTx/>
                <a:uFillTx/>
                <a:latin typeface="+mj-lt"/>
                <a:ea typeface="+mj-ea"/>
                <a:cs typeface="+mj-cs"/>
              </a:rPr>
              <a:t>gaan</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 we </a:t>
            </a:r>
            <a:r>
              <a:rPr kumimoji="0" lang="en-US" sz="3200" b="1" i="0" u="none" strike="noStrike" kern="1200" cap="none" spc="0" normalizeH="0" baseline="0" noProof="0" dirty="0" err="1" smtClean="0">
                <a:ln>
                  <a:noFill/>
                </a:ln>
                <a:solidFill>
                  <a:schemeClr val="tx1"/>
                </a:solidFill>
                <a:effectLst/>
                <a:uLnTx/>
                <a:uFillTx/>
                <a:latin typeface="+mj-lt"/>
                <a:ea typeface="+mj-ea"/>
                <a:cs typeface="+mj-cs"/>
              </a:rPr>
              <a:t>doen</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a:t>
            </a:r>
            <a:endParaRPr kumimoji="0" lang="nl-NL" sz="3200" b="1"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2"/>
          <p:cNvPicPr>
            <a:picLocks noChangeAspect="1" noChangeArrowheads="1"/>
          </p:cNvPicPr>
          <p:nvPr/>
        </p:nvPicPr>
        <p:blipFill>
          <a:blip r:embed="rId3" cstate="print"/>
          <a:srcRect/>
          <a:stretch>
            <a:fillRect/>
          </a:stretch>
        </p:blipFill>
        <p:spPr bwMode="auto">
          <a:xfrm>
            <a:off x="6374482" y="5321189"/>
            <a:ext cx="2769518" cy="15368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27584" y="2060848"/>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De </a:t>
            </a:r>
            <a:r>
              <a:rPr kumimoji="0" lang="nl-NL" sz="3200" b="1" i="0" u="none" strike="noStrike" kern="1200" cap="none" spc="0" normalizeH="0" baseline="0" dirty="0" smtClean="0">
                <a:ln>
                  <a:noFill/>
                </a:ln>
                <a:solidFill>
                  <a:schemeClr val="tx1"/>
                </a:solidFill>
                <a:effectLst/>
                <a:uLnTx/>
                <a:uFillTx/>
                <a:latin typeface="+mj-lt"/>
                <a:ea typeface="+mj-ea"/>
                <a:cs typeface="+mj-cs"/>
              </a:rPr>
              <a:t>ademhalingsmeditatie</a:t>
            </a:r>
            <a:endParaRPr kumimoji="0" lang="nl-NL" sz="3200" b="1" i="0" u="none" strike="noStrike" kern="1200" cap="none" spc="0" normalizeH="0" baseline="0" dirty="0">
              <a:ln>
                <a:noFill/>
              </a:ln>
              <a:solidFill>
                <a:schemeClr val="tx1"/>
              </a:solidFill>
              <a:effectLst/>
              <a:uLnTx/>
              <a:uFillTx/>
              <a:latin typeface="+mj-lt"/>
              <a:ea typeface="+mj-ea"/>
              <a:cs typeface="+mj-cs"/>
            </a:endParaRPr>
          </a:p>
        </p:txBody>
      </p:sp>
      <p:pic>
        <p:nvPicPr>
          <p:cNvPr id="1026" name="Picture 2"/>
          <p:cNvPicPr>
            <a:picLocks noChangeAspect="1" noChangeArrowheads="1"/>
          </p:cNvPicPr>
          <p:nvPr/>
        </p:nvPicPr>
        <p:blipFill>
          <a:blip r:embed="rId3" cstate="print"/>
          <a:srcRect/>
          <a:stretch>
            <a:fillRect/>
          </a:stretch>
        </p:blipFill>
        <p:spPr bwMode="auto">
          <a:xfrm>
            <a:off x="6374482" y="5321189"/>
            <a:ext cx="2769518" cy="15368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marL="0" indent="0">
              <a:lnSpc>
                <a:spcPct val="150000"/>
              </a:lnSpc>
              <a:spcBef>
                <a:spcPts val="0"/>
              </a:spcBef>
              <a:buNone/>
            </a:pPr>
            <a:r>
              <a:rPr lang="nl-NL" sz="1400" noProof="1" smtClean="0">
                <a:latin typeface="+mj-lt"/>
              </a:rPr>
              <a:t>Voorzet is gespecialiseerd in het begeleiden van mensen met een autisme spectrum stoornis, en begeleidt bij werken, wonen en vrije tijd. </a:t>
            </a:r>
            <a:br>
              <a:rPr lang="nl-NL" sz="1400" noProof="1" smtClean="0">
                <a:latin typeface="+mj-lt"/>
              </a:rPr>
            </a:br>
            <a:r>
              <a:rPr lang="nl-NL" sz="1400" noProof="1" smtClean="0">
                <a:latin typeface="+mj-lt"/>
              </a:rPr>
              <a:t>Opgericht in 1994 en nu ongeveer 80 medewerkers.</a:t>
            </a:r>
          </a:p>
          <a:p>
            <a:pPr marL="0" indent="0">
              <a:lnSpc>
                <a:spcPct val="150000"/>
              </a:lnSpc>
              <a:spcBef>
                <a:spcPts val="0"/>
              </a:spcBef>
              <a:buNone/>
            </a:pPr>
            <a:r>
              <a:rPr lang="nl-NL" sz="1400" noProof="1" smtClean="0">
                <a:latin typeface="+mj-lt"/>
              </a:rPr>
              <a:t/>
            </a:r>
            <a:br>
              <a:rPr lang="nl-NL" sz="1400" noProof="1" smtClean="0">
                <a:latin typeface="+mj-lt"/>
              </a:rPr>
            </a:br>
            <a:r>
              <a:rPr lang="nl-NL" sz="1400" b="1" noProof="1" smtClean="0">
                <a:latin typeface="+mj-lt"/>
              </a:rPr>
              <a:t>Visie</a:t>
            </a:r>
            <a:r>
              <a:rPr lang="nl-NL" sz="1400" noProof="1" smtClean="0">
                <a:latin typeface="+mj-lt"/>
              </a:rPr>
              <a:t>: </a:t>
            </a:r>
          </a:p>
          <a:p>
            <a:pPr marL="0" indent="0">
              <a:lnSpc>
                <a:spcPct val="150000"/>
              </a:lnSpc>
              <a:spcBef>
                <a:spcPts val="0"/>
              </a:spcBef>
              <a:buNone/>
            </a:pPr>
            <a:r>
              <a:rPr lang="nl-NL" sz="1400" noProof="1" smtClean="0">
                <a:latin typeface="+mj-lt"/>
              </a:rPr>
              <a:t>Mensen met een handicap behoren de mogelijkheid te hebben op een leven waarin zij kunnen functioneren als een volwaardig persoon.</a:t>
            </a:r>
          </a:p>
          <a:p>
            <a:pPr marL="0" indent="0">
              <a:lnSpc>
                <a:spcPct val="150000"/>
              </a:lnSpc>
              <a:spcBef>
                <a:spcPts val="0"/>
              </a:spcBef>
              <a:buNone/>
            </a:pPr>
            <a:r>
              <a:rPr lang="nl-NL" sz="1400" noProof="1" smtClean="0">
                <a:latin typeface="+mj-lt"/>
              </a:rPr>
              <a:t/>
            </a:r>
            <a:br>
              <a:rPr lang="nl-NL" sz="1400" noProof="1" smtClean="0">
                <a:latin typeface="+mj-lt"/>
              </a:rPr>
            </a:br>
            <a:r>
              <a:rPr lang="nl-NL" sz="1400" b="1" noProof="1" smtClean="0">
                <a:latin typeface="+mj-lt"/>
              </a:rPr>
              <a:t>Onderdelen Voorzet</a:t>
            </a:r>
            <a:r>
              <a:rPr lang="nl-NL" sz="1400" noProof="1" smtClean="0">
                <a:latin typeface="+mj-lt"/>
              </a:rPr>
              <a:t>:</a:t>
            </a:r>
          </a:p>
          <a:p>
            <a:pPr marL="0" indent="0">
              <a:lnSpc>
                <a:spcPct val="150000"/>
              </a:lnSpc>
              <a:spcBef>
                <a:spcPts val="0"/>
              </a:spcBef>
              <a:buNone/>
            </a:pPr>
            <a:r>
              <a:rPr lang="nl-NL" sz="1400" noProof="1" smtClean="0">
                <a:latin typeface="+mj-lt"/>
              </a:rPr>
              <a:t>Voorzet Arbeid (re-integratietrajecten en jobcoaching)</a:t>
            </a:r>
          </a:p>
          <a:p>
            <a:pPr marL="0" indent="0">
              <a:lnSpc>
                <a:spcPct val="150000"/>
              </a:lnSpc>
              <a:spcBef>
                <a:spcPts val="0"/>
              </a:spcBef>
              <a:buNone/>
            </a:pPr>
            <a:r>
              <a:rPr lang="nl-NL" sz="1400" noProof="1" smtClean="0">
                <a:latin typeface="+mj-lt"/>
              </a:rPr>
              <a:t>Voorzet Begeleiding (PGB en ZIN)</a:t>
            </a:r>
          </a:p>
          <a:p>
            <a:pPr marL="0" indent="0">
              <a:lnSpc>
                <a:spcPct val="150000"/>
              </a:lnSpc>
              <a:spcBef>
                <a:spcPts val="0"/>
              </a:spcBef>
              <a:buNone/>
            </a:pPr>
            <a:r>
              <a:rPr lang="nl-NL" sz="1400" noProof="1" smtClean="0">
                <a:latin typeface="+mj-lt"/>
              </a:rPr>
              <a:t>Voorzet Behandeling (2</a:t>
            </a:r>
            <a:r>
              <a:rPr lang="nl-NL" sz="1400" baseline="30000" noProof="1" smtClean="0">
                <a:latin typeface="+mj-lt"/>
              </a:rPr>
              <a:t>e</a:t>
            </a:r>
            <a:r>
              <a:rPr lang="nl-NL" sz="1400" noProof="1" smtClean="0">
                <a:latin typeface="+mj-lt"/>
              </a:rPr>
              <a:t> lijns zorginstelling)</a:t>
            </a:r>
            <a:br>
              <a:rPr lang="nl-NL" sz="1400" noProof="1" smtClean="0">
                <a:latin typeface="+mj-lt"/>
              </a:rPr>
            </a:br>
            <a:r>
              <a:rPr lang="nl-NL" sz="1400" noProof="1" smtClean="0">
                <a:latin typeface="+mj-lt"/>
              </a:rPr>
              <a:t>Stichting Voorzet Vakantie en Vrije tijd</a:t>
            </a:r>
          </a:p>
          <a:p>
            <a:pPr marL="0" indent="0">
              <a:lnSpc>
                <a:spcPct val="150000"/>
              </a:lnSpc>
              <a:spcBef>
                <a:spcPts val="0"/>
              </a:spcBef>
              <a:buNone/>
            </a:pPr>
            <a:r>
              <a:rPr lang="nl-NL" sz="1400" noProof="1" smtClean="0">
                <a:latin typeface="+mj-lt"/>
              </a:rPr>
              <a:t>Begeleiding MBO-studenten (samenwerkingsverband REC)</a:t>
            </a: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p:txBody>
      </p:sp>
      <p:pic>
        <p:nvPicPr>
          <p:cNvPr id="3074" name="Picture 2"/>
          <p:cNvPicPr>
            <a:picLocks noChangeAspect="1" noChangeArrowheads="1"/>
          </p:cNvPicPr>
          <p:nvPr/>
        </p:nvPicPr>
        <p:blipFill>
          <a:blip r:embed="rId3" cstate="print"/>
          <a:srcRect/>
          <a:stretch>
            <a:fillRect/>
          </a:stretch>
        </p:blipFill>
        <p:spPr bwMode="auto">
          <a:xfrm>
            <a:off x="2915816" y="144463"/>
            <a:ext cx="3060340" cy="16981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a:buNone/>
            </a:pPr>
            <a:endParaRPr lang="nl-NL" sz="1600" dirty="0" smtClean="0"/>
          </a:p>
          <a:p>
            <a:pPr>
              <a:buNone/>
            </a:pPr>
            <a:r>
              <a:rPr lang="nl-NL" sz="1400" dirty="0" smtClean="0">
                <a:latin typeface="+mj-lt"/>
              </a:rPr>
              <a:t>Wat is </a:t>
            </a:r>
            <a:r>
              <a:rPr lang="nl-NL" sz="1400" dirty="0" err="1" smtClean="0">
                <a:latin typeface="+mj-lt"/>
              </a:rPr>
              <a:t>mindfulness</a:t>
            </a:r>
            <a:r>
              <a:rPr lang="nl-NL" sz="1400" dirty="0" smtClean="0">
                <a:latin typeface="+mj-lt"/>
              </a:rPr>
              <a:t>?	</a:t>
            </a:r>
          </a:p>
          <a:p>
            <a:endParaRPr lang="nl-NL" sz="1400" dirty="0" smtClean="0">
              <a:latin typeface="+mj-lt"/>
            </a:endParaRPr>
          </a:p>
          <a:p>
            <a:r>
              <a:rPr lang="nl-NL" sz="1400" dirty="0" err="1" smtClean="0">
                <a:latin typeface="+mj-lt"/>
              </a:rPr>
              <a:t>Mindfulness</a:t>
            </a:r>
            <a:r>
              <a:rPr lang="nl-NL" sz="1400" dirty="0" smtClean="0">
                <a:latin typeface="+mj-lt"/>
              </a:rPr>
              <a:t> is ontstaan vanuit het boeddhisme (John </a:t>
            </a:r>
            <a:r>
              <a:rPr lang="nl-NL" sz="1400" dirty="0" err="1" smtClean="0">
                <a:latin typeface="+mj-lt"/>
              </a:rPr>
              <a:t>Kabat-Zinn</a:t>
            </a:r>
            <a:r>
              <a:rPr lang="nl-NL" sz="1400" dirty="0" smtClean="0">
                <a:latin typeface="+mj-lt"/>
              </a:rPr>
              <a:t>)</a:t>
            </a:r>
            <a:br>
              <a:rPr lang="nl-NL" sz="1400" dirty="0" smtClean="0">
                <a:latin typeface="+mj-lt"/>
              </a:rPr>
            </a:br>
            <a:endParaRPr lang="nl-NL" sz="1400" dirty="0" smtClean="0">
              <a:latin typeface="+mj-lt"/>
            </a:endParaRPr>
          </a:p>
          <a:p>
            <a:r>
              <a:rPr lang="nl-NL" sz="1400" dirty="0" smtClean="0">
                <a:latin typeface="+mj-lt"/>
              </a:rPr>
              <a:t>Aandachtstraining: leren van richten van de aandacht op een bepaald focuspunt</a:t>
            </a:r>
            <a:br>
              <a:rPr lang="nl-NL" sz="1400" dirty="0" smtClean="0">
                <a:latin typeface="+mj-lt"/>
              </a:rPr>
            </a:br>
            <a:endParaRPr lang="nl-NL" sz="1400" dirty="0" smtClean="0">
              <a:latin typeface="+mj-lt"/>
            </a:endParaRPr>
          </a:p>
          <a:p>
            <a:r>
              <a:rPr lang="nl-NL" sz="1400" dirty="0" smtClean="0">
                <a:latin typeface="+mj-lt"/>
              </a:rPr>
              <a:t>Op een praktische en effectieve manier omgaan met stress en spanningen</a:t>
            </a:r>
            <a:br>
              <a:rPr lang="nl-NL" sz="1400" dirty="0" smtClean="0">
                <a:latin typeface="+mj-lt"/>
              </a:rPr>
            </a:br>
            <a:endParaRPr lang="nl-NL" sz="1400" dirty="0" smtClean="0">
              <a:latin typeface="+mj-lt"/>
            </a:endParaRPr>
          </a:p>
          <a:p>
            <a:r>
              <a:rPr lang="nl-NL" sz="1400" dirty="0" smtClean="0">
                <a:latin typeface="+mj-lt"/>
              </a:rPr>
              <a:t>Annelies Spek, </a:t>
            </a:r>
            <a:r>
              <a:rPr lang="nl-NL" sz="1400" dirty="0" err="1" smtClean="0">
                <a:latin typeface="+mj-lt"/>
              </a:rPr>
              <a:t>Mindfulness</a:t>
            </a:r>
            <a:r>
              <a:rPr lang="nl-NL" sz="1400" dirty="0" smtClean="0">
                <a:latin typeface="+mj-lt"/>
              </a:rPr>
              <a:t> bij volwassenen met autisme</a:t>
            </a:r>
            <a:br>
              <a:rPr lang="nl-NL" sz="1400" dirty="0" smtClean="0">
                <a:latin typeface="+mj-lt"/>
              </a:rPr>
            </a:br>
            <a:r>
              <a:rPr lang="nl-NL" sz="1400" dirty="0" smtClean="0">
                <a:latin typeface="+mj-lt"/>
              </a:rPr>
              <a:t/>
            </a:r>
            <a:br>
              <a:rPr lang="nl-NL" sz="1400" dirty="0" smtClean="0">
                <a:latin typeface="+mj-lt"/>
              </a:rPr>
            </a:br>
            <a:r>
              <a:rPr lang="nl-NL" sz="1400" dirty="0" smtClean="0">
                <a:latin typeface="+mj-lt"/>
              </a:rPr>
              <a:t>‘ Een wegwijzer voor hulpverleners en mensen met ASS’ </a:t>
            </a: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a:p>
            <a:pPr marL="0" indent="0">
              <a:lnSpc>
                <a:spcPct val="150000"/>
              </a:lnSpc>
              <a:spcBef>
                <a:spcPts val="0"/>
              </a:spcBef>
              <a:buNone/>
            </a:pPr>
            <a:endParaRPr lang="nl-NL" sz="1600" noProof="1" smtClean="0">
              <a:latin typeface="+mj-lt"/>
            </a:endParaRPr>
          </a:p>
        </p:txBody>
      </p:sp>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3100" b="1" i="0" u="none" strike="noStrike" kern="1200" cap="none" spc="0" normalizeH="0" baseline="0" noProof="0" dirty="0" smtClean="0">
                <a:ln>
                  <a:noFill/>
                </a:ln>
                <a:solidFill>
                  <a:schemeClr val="tx1"/>
                </a:solidFill>
                <a:effectLst/>
                <a:uLnTx/>
                <a:uFillTx/>
                <a:latin typeface="+mj-lt"/>
                <a:ea typeface="+mj-ea"/>
                <a:cs typeface="+mj-cs"/>
              </a:rPr>
              <a:t>Mindfulness</a:t>
            </a:r>
            <a:endParaRPr kumimoji="0" lang="nl-NL" sz="3100" b="1"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2"/>
          <p:cNvPicPr>
            <a:picLocks noChangeAspect="1" noChangeArrowheads="1"/>
          </p:cNvPicPr>
          <p:nvPr/>
        </p:nvPicPr>
        <p:blipFill>
          <a:blip r:embed="rId3" cstate="print"/>
          <a:srcRect/>
          <a:stretch>
            <a:fillRect/>
          </a:stretch>
        </p:blipFill>
        <p:spPr bwMode="auto">
          <a:xfrm>
            <a:off x="6374482" y="5321189"/>
            <a:ext cx="2769518" cy="15368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a:lnSpc>
                <a:spcPts val="1800"/>
              </a:lnSpc>
              <a:buNone/>
            </a:pPr>
            <a:endParaRPr lang="nl-NL" sz="1600" dirty="0" smtClean="0"/>
          </a:p>
          <a:p>
            <a:pPr>
              <a:lnSpc>
                <a:spcPts val="1800"/>
              </a:lnSpc>
              <a:buNone/>
            </a:pPr>
            <a:r>
              <a:rPr lang="nl-NL" sz="1400" dirty="0" smtClean="0">
                <a:latin typeface="+mj-lt"/>
              </a:rPr>
              <a:t>Aandacht is het centrale thema in </a:t>
            </a:r>
            <a:r>
              <a:rPr lang="en-US" sz="1400" dirty="0" smtClean="0">
                <a:latin typeface="+mj-lt"/>
              </a:rPr>
              <a:t>mindfulness</a:t>
            </a:r>
            <a:r>
              <a:rPr lang="nl-NL" sz="1400" dirty="0" smtClean="0">
                <a:latin typeface="+mj-lt"/>
              </a:rPr>
              <a:t>.</a:t>
            </a:r>
            <a:br>
              <a:rPr lang="nl-NL" sz="1400" dirty="0" smtClean="0">
                <a:latin typeface="+mj-lt"/>
              </a:rPr>
            </a:br>
            <a:endParaRPr lang="nl-NL" sz="1400" dirty="0" smtClean="0">
              <a:latin typeface="+mj-lt"/>
            </a:endParaRPr>
          </a:p>
          <a:p>
            <a:pPr>
              <a:lnSpc>
                <a:spcPts val="1800"/>
              </a:lnSpc>
              <a:buNone/>
            </a:pPr>
            <a:r>
              <a:rPr lang="nl-NL" sz="1400" dirty="0" smtClean="0">
                <a:latin typeface="+mj-lt"/>
              </a:rPr>
              <a:t>Aandacht en autisme, drie probleemgebieden:</a:t>
            </a:r>
            <a:br>
              <a:rPr lang="nl-NL" sz="1400" dirty="0" smtClean="0">
                <a:latin typeface="+mj-lt"/>
              </a:rPr>
            </a:br>
            <a:r>
              <a:rPr lang="nl-NL" sz="1400" dirty="0" smtClean="0">
                <a:latin typeface="+mj-lt"/>
              </a:rPr>
              <a:t/>
            </a:r>
            <a:br>
              <a:rPr lang="nl-NL" sz="1400" dirty="0" smtClean="0">
                <a:latin typeface="+mj-lt"/>
              </a:rPr>
            </a:br>
            <a:endParaRPr lang="nl-NL" sz="1400" dirty="0" smtClean="0">
              <a:latin typeface="+mj-lt"/>
            </a:endParaRPr>
          </a:p>
          <a:p>
            <a:pPr>
              <a:lnSpc>
                <a:spcPts val="1800"/>
              </a:lnSpc>
              <a:buNone/>
            </a:pPr>
            <a:r>
              <a:rPr lang="nl-NL" sz="1400" dirty="0" smtClean="0">
                <a:latin typeface="+mj-lt"/>
              </a:rPr>
              <a:t>1.	Moeite met verleggen van aandacht</a:t>
            </a:r>
            <a:br>
              <a:rPr lang="nl-NL" sz="1400" dirty="0" smtClean="0">
                <a:latin typeface="+mj-lt"/>
              </a:rPr>
            </a:br>
            <a:endParaRPr lang="nl-NL" sz="1400" dirty="0" smtClean="0">
              <a:latin typeface="+mj-lt"/>
            </a:endParaRPr>
          </a:p>
          <a:p>
            <a:pPr>
              <a:lnSpc>
                <a:spcPts val="1800"/>
              </a:lnSpc>
              <a:buNone/>
            </a:pPr>
            <a:r>
              <a:rPr lang="nl-NL" sz="1400" dirty="0" smtClean="0">
                <a:latin typeface="+mj-lt"/>
              </a:rPr>
              <a:t>2. 	Afgeleid raken door prikkels van buitenaf</a:t>
            </a:r>
            <a:br>
              <a:rPr lang="nl-NL" sz="1400" dirty="0" smtClean="0">
                <a:latin typeface="+mj-lt"/>
              </a:rPr>
            </a:br>
            <a:endParaRPr lang="nl-NL" sz="1400" dirty="0" smtClean="0">
              <a:latin typeface="+mj-lt"/>
            </a:endParaRPr>
          </a:p>
          <a:p>
            <a:pPr>
              <a:lnSpc>
                <a:spcPts val="1800"/>
              </a:lnSpc>
              <a:buNone/>
            </a:pPr>
            <a:r>
              <a:rPr lang="nl-NL" sz="1400" dirty="0" smtClean="0">
                <a:latin typeface="+mj-lt"/>
              </a:rPr>
              <a:t>3. 	Afgeleid raken door gedachten</a:t>
            </a: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a:p>
            <a:pPr marL="0" indent="0">
              <a:lnSpc>
                <a:spcPts val="1800"/>
              </a:lnSpc>
              <a:spcBef>
                <a:spcPts val="0"/>
              </a:spcBef>
              <a:buNone/>
            </a:pPr>
            <a:endParaRPr lang="nl-NL" sz="1600" noProof="1" smtClean="0">
              <a:latin typeface="+mj-lt"/>
            </a:endParaRPr>
          </a:p>
        </p:txBody>
      </p:sp>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3100" b="1" i="0" u="none" strike="noStrike" kern="1200" cap="none" spc="0" normalizeH="0" baseline="0" noProof="0" dirty="0" smtClean="0">
                <a:ln>
                  <a:noFill/>
                </a:ln>
                <a:solidFill>
                  <a:schemeClr val="tx1"/>
                </a:solidFill>
                <a:effectLst/>
                <a:uLnTx/>
                <a:uFillTx/>
                <a:latin typeface="+mj-lt"/>
                <a:ea typeface="+mj-ea"/>
                <a:cs typeface="+mj-cs"/>
              </a:rPr>
              <a:t>Mindfulness en </a:t>
            </a:r>
            <a:r>
              <a:rPr kumimoji="0" lang="en-US" sz="3100" b="1" i="0" u="none" strike="noStrike" kern="1200" cap="none" spc="0" normalizeH="0" baseline="0" noProof="0" dirty="0" err="1" smtClean="0">
                <a:ln>
                  <a:noFill/>
                </a:ln>
                <a:solidFill>
                  <a:schemeClr val="tx1"/>
                </a:solidFill>
                <a:effectLst/>
                <a:uLnTx/>
                <a:uFillTx/>
                <a:latin typeface="+mj-lt"/>
                <a:ea typeface="+mj-ea"/>
                <a:cs typeface="+mj-cs"/>
              </a:rPr>
              <a:t>autisme</a:t>
            </a:r>
            <a:endParaRPr kumimoji="0" lang="nl-NL" sz="31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a:lnSpc>
                <a:spcPts val="1800"/>
              </a:lnSpc>
              <a:buNone/>
            </a:pPr>
            <a:r>
              <a:rPr lang="nl-NL" sz="1400" b="1" dirty="0" smtClean="0">
                <a:latin typeface="+mj-lt"/>
              </a:rPr>
              <a:t>Voordelen van </a:t>
            </a:r>
            <a:r>
              <a:rPr lang="nl-NL" sz="1400" b="1" dirty="0" err="1" smtClean="0">
                <a:latin typeface="+mj-lt"/>
              </a:rPr>
              <a:t>mindfulness</a:t>
            </a:r>
            <a:endParaRPr lang="nl-NL" sz="1400" b="1" dirty="0" smtClean="0">
              <a:latin typeface="+mj-lt"/>
            </a:endParaRPr>
          </a:p>
          <a:p>
            <a:pPr>
              <a:lnSpc>
                <a:spcPts val="1800"/>
              </a:lnSpc>
            </a:pPr>
            <a:r>
              <a:rPr lang="nl-NL" sz="1400" dirty="0" smtClean="0">
                <a:latin typeface="+mj-lt"/>
              </a:rPr>
              <a:t>Er is weinig communicatie nodig </a:t>
            </a:r>
          </a:p>
          <a:p>
            <a:pPr>
              <a:lnSpc>
                <a:spcPts val="1800"/>
              </a:lnSpc>
            </a:pPr>
            <a:r>
              <a:rPr lang="nl-NL" sz="1400" dirty="0" smtClean="0">
                <a:latin typeface="+mj-lt"/>
              </a:rPr>
              <a:t>Er is weinig inzicht nodig in eigen en andermans gevoelens</a:t>
            </a:r>
          </a:p>
          <a:p>
            <a:pPr>
              <a:lnSpc>
                <a:spcPts val="1800"/>
              </a:lnSpc>
              <a:buNone/>
            </a:pPr>
            <a:endParaRPr lang="nl-NL" sz="1400" dirty="0" smtClean="0">
              <a:latin typeface="+mj-lt"/>
            </a:endParaRPr>
          </a:p>
          <a:p>
            <a:pPr>
              <a:lnSpc>
                <a:spcPts val="1800"/>
              </a:lnSpc>
              <a:buNone/>
            </a:pPr>
            <a:r>
              <a:rPr lang="nl-NL" sz="1400" b="1" dirty="0" smtClean="0">
                <a:latin typeface="+mj-lt"/>
              </a:rPr>
              <a:t>Waar kan </a:t>
            </a:r>
            <a:r>
              <a:rPr lang="nl-NL" sz="1400" b="1" dirty="0" err="1" smtClean="0">
                <a:latin typeface="+mj-lt"/>
              </a:rPr>
              <a:t>mindfulness</a:t>
            </a:r>
            <a:r>
              <a:rPr lang="nl-NL" sz="1400" b="1" dirty="0" smtClean="0">
                <a:latin typeface="+mj-lt"/>
              </a:rPr>
              <a:t> bij helpen? 	</a:t>
            </a:r>
          </a:p>
          <a:p>
            <a:pPr>
              <a:lnSpc>
                <a:spcPts val="1800"/>
              </a:lnSpc>
            </a:pPr>
            <a:r>
              <a:rPr lang="nl-NL" sz="1400" dirty="0" err="1" smtClean="0">
                <a:latin typeface="+mj-lt"/>
              </a:rPr>
              <a:t>Somberheidsklachten</a:t>
            </a:r>
            <a:endParaRPr lang="nl-NL" sz="1400" dirty="0" smtClean="0">
              <a:latin typeface="+mj-lt"/>
            </a:endParaRPr>
          </a:p>
          <a:p>
            <a:pPr>
              <a:lnSpc>
                <a:spcPts val="1800"/>
              </a:lnSpc>
            </a:pPr>
            <a:r>
              <a:rPr lang="nl-NL" sz="1400" dirty="0" smtClean="0">
                <a:latin typeface="+mj-lt"/>
              </a:rPr>
              <a:t>Loslaten van gedachten</a:t>
            </a:r>
          </a:p>
          <a:p>
            <a:pPr>
              <a:lnSpc>
                <a:spcPts val="1800"/>
              </a:lnSpc>
            </a:pPr>
            <a:r>
              <a:rPr lang="nl-NL" sz="1400" dirty="0" smtClean="0">
                <a:latin typeface="+mj-lt"/>
              </a:rPr>
              <a:t>Prikkelgevoeligheid</a:t>
            </a:r>
          </a:p>
          <a:p>
            <a:pPr>
              <a:lnSpc>
                <a:spcPts val="1800"/>
              </a:lnSpc>
            </a:pPr>
            <a:r>
              <a:rPr lang="nl-NL" sz="1400" dirty="0" smtClean="0">
                <a:latin typeface="+mj-lt"/>
              </a:rPr>
              <a:t>Overbelasting</a:t>
            </a:r>
          </a:p>
          <a:p>
            <a:pPr>
              <a:lnSpc>
                <a:spcPts val="1800"/>
              </a:lnSpc>
            </a:pPr>
            <a:endParaRPr lang="nl-NL" sz="1400" dirty="0" smtClean="0">
              <a:latin typeface="+mj-lt"/>
            </a:endParaRPr>
          </a:p>
          <a:p>
            <a:pPr>
              <a:lnSpc>
                <a:spcPts val="1800"/>
              </a:lnSpc>
              <a:buNone/>
            </a:pPr>
            <a:r>
              <a:rPr lang="nl-NL" sz="1400" b="1" dirty="0" smtClean="0">
                <a:latin typeface="+mj-lt"/>
              </a:rPr>
              <a:t>De </a:t>
            </a:r>
            <a:r>
              <a:rPr lang="nl-NL" sz="1400" b="1" dirty="0" err="1" smtClean="0">
                <a:latin typeface="+mj-lt"/>
              </a:rPr>
              <a:t>mindfulnesstraining</a:t>
            </a:r>
            <a:endParaRPr lang="nl-NL" sz="1400" b="1" dirty="0" smtClean="0">
              <a:latin typeface="+mj-lt"/>
            </a:endParaRPr>
          </a:p>
          <a:p>
            <a:pPr>
              <a:lnSpc>
                <a:spcPts val="1800"/>
              </a:lnSpc>
            </a:pPr>
            <a:r>
              <a:rPr lang="nl-NL" sz="1400" dirty="0" smtClean="0">
                <a:latin typeface="+mj-lt"/>
              </a:rPr>
              <a:t>8 wekelijkse sessies van elk 2,5 uur</a:t>
            </a:r>
          </a:p>
          <a:p>
            <a:pPr>
              <a:lnSpc>
                <a:spcPts val="1800"/>
              </a:lnSpc>
            </a:pPr>
            <a:r>
              <a:rPr lang="nl-NL" sz="1400" dirty="0" smtClean="0">
                <a:latin typeface="+mj-lt"/>
              </a:rPr>
              <a:t>Elke dag thuis oefenen</a:t>
            </a:r>
          </a:p>
          <a:p>
            <a:pPr>
              <a:lnSpc>
                <a:spcPts val="1800"/>
              </a:lnSpc>
            </a:pPr>
            <a:r>
              <a:rPr lang="nl-NL" sz="1400" dirty="0" err="1" smtClean="0">
                <a:latin typeface="+mj-lt"/>
              </a:rPr>
              <a:t>Audiofragmenten</a:t>
            </a:r>
            <a:endParaRPr lang="nl-NL" sz="1400" dirty="0"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p:txBody>
      </p:sp>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3100" b="1" i="0" u="none" strike="noStrike" kern="1200" cap="none" spc="0" normalizeH="0" baseline="0" noProof="0" dirty="0" smtClean="0">
                <a:ln>
                  <a:noFill/>
                </a:ln>
                <a:solidFill>
                  <a:schemeClr val="tx1"/>
                </a:solidFill>
                <a:effectLst/>
                <a:uLnTx/>
                <a:uFillTx/>
                <a:latin typeface="+mj-lt"/>
                <a:ea typeface="+mj-ea"/>
                <a:cs typeface="+mj-cs"/>
              </a:rPr>
              <a:t>Mindfulness en </a:t>
            </a:r>
            <a:r>
              <a:rPr kumimoji="0" lang="nl-NL" sz="3100" b="1" i="0" u="none" strike="noStrike" kern="1200" cap="none" spc="0" normalizeH="0" baseline="0" dirty="0" smtClean="0">
                <a:ln>
                  <a:noFill/>
                </a:ln>
                <a:solidFill>
                  <a:schemeClr val="tx1"/>
                </a:solidFill>
                <a:effectLst/>
                <a:uLnTx/>
                <a:uFillTx/>
                <a:latin typeface="+mj-lt"/>
                <a:ea typeface="+mj-ea"/>
                <a:cs typeface="+mj-cs"/>
              </a:rPr>
              <a:t>autisme</a:t>
            </a:r>
            <a:endParaRPr kumimoji="0" lang="nl-NL" sz="3100" b="1" i="0" u="none" strike="noStrike" kern="1200" cap="none" spc="0" normalizeH="0" baseline="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493096"/>
          </a:xfrm>
        </p:spPr>
        <p:txBody>
          <a:bodyPr>
            <a:noAutofit/>
          </a:bodyPr>
          <a:lstStyle/>
          <a:p>
            <a:pPr>
              <a:lnSpc>
                <a:spcPts val="1800"/>
              </a:lnSpc>
              <a:buNone/>
            </a:pPr>
            <a:endParaRPr lang="nl-NL" sz="1400" noProof="1"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a:p>
            <a:pPr marL="0" indent="0">
              <a:lnSpc>
                <a:spcPct val="150000"/>
              </a:lnSpc>
              <a:spcBef>
                <a:spcPts val="0"/>
              </a:spcBef>
              <a:buNone/>
            </a:pPr>
            <a:endParaRPr lang="nl-NL" sz="1400" noProof="1" smtClean="0">
              <a:latin typeface="+mj-lt"/>
            </a:endParaRPr>
          </a:p>
        </p:txBody>
      </p:sp>
      <p:sp>
        <p:nvSpPr>
          <p:cNvPr id="5" name="Titel 1"/>
          <p:cNvSpPr txBox="1">
            <a:spLocks/>
          </p:cNvSpPr>
          <p:nvPr/>
        </p:nvSpPr>
        <p:spPr>
          <a:xfrm>
            <a:off x="899592" y="188640"/>
            <a:ext cx="7772400" cy="1470025"/>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nl-NL" sz="4400" b="1" i="0" u="none" strike="noStrike" kern="1200" cap="none" spc="0" normalizeH="0" baseline="0" dirty="0" smtClean="0">
                <a:ln>
                  <a:noFill/>
                </a:ln>
                <a:solidFill>
                  <a:schemeClr val="tx1"/>
                </a:solidFill>
                <a:effectLst/>
                <a:uLnTx/>
                <a:uFillTx/>
                <a:latin typeface="+mj-lt"/>
                <a:ea typeface="+mj-ea"/>
                <a:cs typeface="+mj-cs"/>
              </a:rPr>
              <a:t/>
            </a:r>
            <a:br>
              <a:rPr kumimoji="0" lang="nl-NL" sz="4400" b="1" i="0" u="none" strike="noStrike" kern="1200" cap="none" spc="0" normalizeH="0" baseline="0" dirty="0" smtClean="0">
                <a:ln>
                  <a:noFill/>
                </a:ln>
                <a:solidFill>
                  <a:schemeClr val="tx1"/>
                </a:solidFill>
                <a:effectLst/>
                <a:uLnTx/>
                <a:uFillTx/>
                <a:latin typeface="+mj-lt"/>
                <a:ea typeface="+mj-ea"/>
                <a:cs typeface="+mj-cs"/>
              </a:rPr>
            </a:br>
            <a:endParaRPr kumimoji="0" lang="nl-NL" sz="3100" b="1" i="0" u="none" strike="noStrike" kern="1200" cap="none" spc="0" normalizeH="0" baseline="0" dirty="0">
              <a:ln>
                <a:noFill/>
              </a:ln>
              <a:solidFill>
                <a:schemeClr val="tx1"/>
              </a:solidFill>
              <a:effectLst/>
              <a:uLnTx/>
              <a:uFillTx/>
              <a:latin typeface="+mj-lt"/>
              <a:ea typeface="+mj-ea"/>
              <a:cs typeface="+mj-cs"/>
            </a:endParaRPr>
          </a:p>
        </p:txBody>
      </p:sp>
      <p:sp>
        <p:nvSpPr>
          <p:cNvPr id="6" name="Tijdelijke aanduiding voor inhoud 2"/>
          <p:cNvSpPr txBox="1">
            <a:spLocks/>
          </p:cNvSpPr>
          <p:nvPr/>
        </p:nvSpPr>
        <p:spPr>
          <a:xfrm>
            <a:off x="609600" y="1752600"/>
            <a:ext cx="8229600" cy="4493096"/>
          </a:xfrm>
          <a:prstGeom prst="rect">
            <a:avLst/>
          </a:prstGeom>
        </p:spPr>
        <p:txBody>
          <a:bodyPr vert="horz" lIns="91440" tIns="45720" rIns="91440" bIns="45720" rtlCol="0">
            <a:noAutofit/>
          </a:bodyPr>
          <a:lstStyle/>
          <a:p>
            <a:pPr marL="342900" lvl="0" indent="-342900" defTabSz="457200">
              <a:lnSpc>
                <a:spcPts val="1800"/>
              </a:lnSpc>
              <a:spcBef>
                <a:spcPct val="20000"/>
              </a:spcBef>
            </a:pPr>
            <a:endParaRPr lang="nl-NL" sz="1400" dirty="0" smtClean="0"/>
          </a:p>
          <a:p>
            <a:pPr marL="342900" lvl="0" indent="-342900" defTabSz="457200">
              <a:lnSpc>
                <a:spcPts val="1800"/>
              </a:lnSpc>
              <a:spcBef>
                <a:spcPct val="20000"/>
              </a:spcBef>
            </a:pPr>
            <a:r>
              <a:rPr kumimoji="0" lang="nl-NL" sz="1400" b="0" i="0" u="none" strike="noStrike" kern="1200" cap="none" spc="0" normalizeH="0" baseline="0" noProof="1" smtClean="0">
                <a:ln>
                  <a:noFill/>
                </a:ln>
                <a:solidFill>
                  <a:schemeClr val="tx1"/>
                </a:solidFill>
                <a:effectLst/>
                <a:uLnTx/>
                <a:uFillTx/>
                <a:latin typeface="+mj-lt"/>
                <a:ea typeface="+mn-ea"/>
                <a:cs typeface="+mn-cs"/>
              </a:rPr>
              <a:t>Franciscus</a:t>
            </a:r>
            <a:r>
              <a:rPr kumimoji="0" lang="nl-NL" sz="1400" b="0" i="0" u="none" strike="noStrike" kern="1200" cap="none" spc="0" normalizeH="0" noProof="1" smtClean="0">
                <a:ln>
                  <a:noFill/>
                </a:ln>
                <a:solidFill>
                  <a:schemeClr val="tx1"/>
                </a:solidFill>
                <a:effectLst/>
                <a:uLnTx/>
                <a:uFillTx/>
                <a:latin typeface="+mj-lt"/>
                <a:ea typeface="+mn-ea"/>
                <a:cs typeface="+mn-cs"/>
              </a:rPr>
              <a:t> van Assisi</a:t>
            </a:r>
          </a:p>
          <a:p>
            <a:pPr marL="342900" lvl="0" indent="-342900" defTabSz="457200">
              <a:lnSpc>
                <a:spcPts val="1800"/>
              </a:lnSpc>
              <a:spcBef>
                <a:spcPct val="20000"/>
              </a:spcBef>
            </a:pPr>
            <a:endParaRPr lang="nl-NL" sz="1400" noProof="1" smtClean="0">
              <a:latin typeface="+mj-lt"/>
            </a:endParaRPr>
          </a:p>
          <a:p>
            <a:pPr marL="342900" lvl="0" indent="-342900" defTabSz="457200">
              <a:lnSpc>
                <a:spcPts val="1800"/>
              </a:lnSpc>
              <a:spcBef>
                <a:spcPct val="20000"/>
              </a:spcBef>
            </a:pPr>
            <a:r>
              <a:rPr kumimoji="0" lang="nl-NL" sz="1400" b="0" i="0" u="none" strike="noStrike" kern="1200" cap="none" spc="0" normalizeH="0" noProof="1" smtClean="0">
                <a:ln>
                  <a:noFill/>
                </a:ln>
                <a:solidFill>
                  <a:schemeClr val="tx1"/>
                </a:solidFill>
                <a:effectLst/>
                <a:uLnTx/>
                <a:uFillTx/>
                <a:latin typeface="+mj-lt"/>
                <a:ea typeface="+mn-ea"/>
                <a:cs typeface="+mn-cs"/>
              </a:rPr>
              <a:t>Heb je:</a:t>
            </a:r>
          </a:p>
          <a:p>
            <a:pPr marL="342900" lvl="0" indent="-342900" defTabSz="457200">
              <a:lnSpc>
                <a:spcPts val="1800"/>
              </a:lnSpc>
              <a:spcBef>
                <a:spcPct val="20000"/>
              </a:spcBef>
            </a:pPr>
            <a:r>
              <a:rPr lang="nl-NL" sz="1400" baseline="0" noProof="1" smtClean="0">
                <a:latin typeface="+mj-lt"/>
              </a:rPr>
              <a:t>De</a:t>
            </a:r>
            <a:r>
              <a:rPr lang="nl-NL" sz="1400" noProof="1" smtClean="0">
                <a:latin typeface="+mj-lt"/>
              </a:rPr>
              <a:t> moed te veranderen wat je kunt veranderen</a:t>
            </a:r>
          </a:p>
          <a:p>
            <a:pPr marL="342900" lvl="0" indent="-342900" defTabSz="457200">
              <a:lnSpc>
                <a:spcPts val="1800"/>
              </a:lnSpc>
              <a:spcBef>
                <a:spcPct val="20000"/>
              </a:spcBef>
            </a:pPr>
            <a:r>
              <a:rPr kumimoji="0" lang="nl-NL" sz="1400" b="0" i="0" u="none" strike="noStrike" kern="1200" cap="none" spc="0" normalizeH="0" baseline="0" noProof="1" smtClean="0">
                <a:ln>
                  <a:noFill/>
                </a:ln>
                <a:solidFill>
                  <a:schemeClr val="tx1"/>
                </a:solidFill>
                <a:effectLst/>
                <a:uLnTx/>
                <a:uFillTx/>
                <a:latin typeface="+mj-lt"/>
                <a:ea typeface="+mn-ea"/>
                <a:cs typeface="+mn-cs"/>
              </a:rPr>
              <a:t>De</a:t>
            </a:r>
            <a:r>
              <a:rPr kumimoji="0" lang="nl-NL" sz="1400" b="0" i="0" u="none" strike="noStrike" kern="1200" cap="none" spc="0" normalizeH="0" noProof="1" smtClean="0">
                <a:ln>
                  <a:noFill/>
                </a:ln>
                <a:solidFill>
                  <a:schemeClr val="tx1"/>
                </a:solidFill>
                <a:effectLst/>
                <a:uLnTx/>
                <a:uFillTx/>
                <a:latin typeface="+mj-lt"/>
                <a:ea typeface="+mn-ea"/>
                <a:cs typeface="+mn-cs"/>
              </a:rPr>
              <a:t> kalmte om te accepteren wat je niet kunt veranderen</a:t>
            </a:r>
          </a:p>
          <a:p>
            <a:pPr marL="342900" lvl="0" indent="-342900" defTabSz="457200">
              <a:lnSpc>
                <a:spcPts val="1800"/>
              </a:lnSpc>
              <a:spcBef>
                <a:spcPct val="20000"/>
              </a:spcBef>
            </a:pPr>
            <a:r>
              <a:rPr lang="nl-NL" sz="1400" baseline="0" noProof="1" smtClean="0">
                <a:latin typeface="+mj-lt"/>
              </a:rPr>
              <a:t>En</a:t>
            </a:r>
            <a:r>
              <a:rPr lang="nl-NL" sz="1400" noProof="1" smtClean="0">
                <a:latin typeface="+mj-lt"/>
              </a:rPr>
              <a:t> de wijsheid om het verschil te kennen</a:t>
            </a: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nl-NL" sz="1400" b="0" i="0" u="none" strike="noStrike" kern="1200" cap="none" spc="0" normalizeH="0" baseline="0" noProof="1"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827584" y="2060848"/>
            <a:ext cx="7772400" cy="1470025"/>
          </a:xfrm>
          <a:prstGeom prst="rect">
            <a:avLst/>
          </a:prstGeom>
        </p:spPr>
        <p:txBody>
          <a:bodyPr vert="horz" lIns="91440" tIns="45720" rIns="91440" bIns="45720" rtlCol="0" anchor="t">
            <a:normAutofit fontScale="92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nl-NL" sz="3200" b="1" i="0" u="none" strike="noStrike" kern="1200" cap="none" spc="0" normalizeH="0" baseline="0" dirty="0" smtClean="0">
                <a:ln>
                  <a:noFill/>
                </a:ln>
                <a:solidFill>
                  <a:schemeClr val="tx1"/>
                </a:solidFill>
                <a:effectLst/>
                <a:uLnTx/>
                <a:uFillTx/>
                <a:latin typeface="+mj-lt"/>
                <a:ea typeface="+mj-ea"/>
                <a:cs typeface="+mj-cs"/>
              </a:rPr>
              <a:t>Adriaan</a:t>
            </a:r>
          </a:p>
          <a:p>
            <a:pPr marL="0" marR="0" lvl="0" indent="0" algn="ctr" defTabSz="457200" rtl="0" eaLnBrk="1" fontAlgn="auto" latinLnBrk="0" hangingPunct="1">
              <a:lnSpc>
                <a:spcPct val="100000"/>
              </a:lnSpc>
              <a:spcBef>
                <a:spcPct val="0"/>
              </a:spcBef>
              <a:spcAft>
                <a:spcPts val="0"/>
              </a:spcAft>
              <a:buClrTx/>
              <a:buSzTx/>
              <a:buFontTx/>
              <a:buNone/>
              <a:tabLst/>
              <a:defRPr/>
            </a:pPr>
            <a:r>
              <a:rPr lang="nl-NL" sz="3200" b="1" dirty="0" smtClean="0">
                <a:latin typeface="+mj-lt"/>
                <a:ea typeface="+mj-ea"/>
                <a:cs typeface="+mj-cs"/>
              </a:rPr>
              <a:t/>
            </a:r>
            <a:br>
              <a:rPr lang="nl-NL" sz="3200" b="1" dirty="0" smtClean="0">
                <a:latin typeface="+mj-lt"/>
                <a:ea typeface="+mj-ea"/>
                <a:cs typeface="+mj-cs"/>
              </a:rPr>
            </a:br>
            <a:endParaRPr lang="nl-NL" sz="3200" b="1" dirty="0" smtClean="0">
              <a:latin typeface="+mj-lt"/>
              <a:ea typeface="+mj-ea"/>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nl-NL" b="1" i="0" u="none" strike="noStrike" kern="1200" cap="none" spc="0" normalizeH="0" baseline="0" dirty="0" smtClean="0">
                <a:ln>
                  <a:noFill/>
                </a:ln>
                <a:solidFill>
                  <a:schemeClr val="tx1"/>
                </a:solidFill>
                <a:effectLst/>
                <a:uLnTx/>
                <a:uFillTx/>
                <a:latin typeface="+mj-lt"/>
                <a:ea typeface="+mj-ea"/>
                <a:cs typeface="+mj-cs"/>
              </a:rPr>
              <a:t>‘Grip op de chaos’</a:t>
            </a:r>
            <a:endParaRPr kumimoji="0" lang="nl-NL" b="1" i="0" u="none" strike="noStrike" kern="1200" cap="none" spc="0" normalizeH="0" baseline="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jabloon Voorze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TotalTime>
  <Words>642</Words>
  <Application>Microsoft Office PowerPoint</Application>
  <PresentationFormat>Diavoorstelling (4:3)</PresentationFormat>
  <Paragraphs>197</Paragraphs>
  <Slides>16</Slides>
  <Notes>16</Notes>
  <HiddenSlides>0</HiddenSlides>
  <MMClips>0</MMClips>
  <ScaleCrop>false</ScaleCrop>
  <HeadingPairs>
    <vt:vector size="4" baseType="variant">
      <vt:variant>
        <vt:lpstr>Thema</vt:lpstr>
      </vt:variant>
      <vt:variant>
        <vt:i4>3</vt:i4>
      </vt:variant>
      <vt:variant>
        <vt:lpstr>Diatitels</vt:lpstr>
      </vt:variant>
      <vt:variant>
        <vt:i4>16</vt:i4>
      </vt:variant>
    </vt:vector>
  </HeadingPairs>
  <TitlesOfParts>
    <vt:vector size="19" baseType="lpstr">
      <vt:lpstr>sjabloon Voorzet</vt:lpstr>
      <vt:lpstr>1_Aangepast ontwerp</vt:lpstr>
      <vt:lpstr>Aangepast ontwerp</vt:lpstr>
      <vt:lpstr> Mindfulness op de werkvloer</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vector>
  </TitlesOfParts>
  <Company>Voorzet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felix.clercx</dc:creator>
  <cp:lastModifiedBy>geraldine.groot</cp:lastModifiedBy>
  <cp:revision>69</cp:revision>
  <dcterms:created xsi:type="dcterms:W3CDTF">2012-03-15T09:23:36Z</dcterms:created>
  <dcterms:modified xsi:type="dcterms:W3CDTF">2014-03-06T15:10:28Z</dcterms:modified>
</cp:coreProperties>
</file>