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77" r:id="rId4"/>
    <p:sldId id="258" r:id="rId5"/>
    <p:sldId id="260" r:id="rId6"/>
    <p:sldId id="272" r:id="rId7"/>
    <p:sldId id="264" r:id="rId8"/>
    <p:sldId id="265" r:id="rId9"/>
    <p:sldId id="266" r:id="rId10"/>
    <p:sldId id="280" r:id="rId11"/>
    <p:sldId id="267" r:id="rId12"/>
    <p:sldId id="279" r:id="rId13"/>
    <p:sldId id="278" r:id="rId14"/>
    <p:sldId id="276" r:id="rId15"/>
    <p:sldId id="268" r:id="rId16"/>
    <p:sldId id="269" r:id="rId17"/>
    <p:sldId id="270" r:id="rId18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0B950-72B3-441E-80EA-6A9B8AE82A71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65F53-EB1B-4CDF-9A65-1626BE4C49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871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405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42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148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705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11413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5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910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003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638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370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223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1233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239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65F53-EB1B-4CDF-9A65-1626BE4C490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85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95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77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339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67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09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710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77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938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46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13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F616-FE70-4F3B-8129-447DD62B8978}" type="datetimeFigureOut">
              <a:rPr lang="nl-NL" smtClean="0"/>
              <a:t>11-3-2014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A9C52-3772-44B8-A12D-598200D4DB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76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enwerken.t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Autofit/>
          </a:bodyPr>
          <a:lstStyle/>
          <a:p>
            <a:r>
              <a:rPr lang="nl-NL" sz="4000" b="1" dirty="0" smtClean="0">
                <a:solidFill>
                  <a:schemeClr val="accent4">
                    <a:lumMod val="50000"/>
                  </a:schemeClr>
                </a:solidFill>
              </a:rPr>
              <a:t>Welkom bij de workshop Loopbaanoriëntatie!</a:t>
            </a:r>
            <a:endParaRPr lang="nl-NL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425675" y="2199633"/>
            <a:ext cx="6250780" cy="3960440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Gaat </a:t>
            </a:r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u lekker zitten</a:t>
            </a:r>
          </a:p>
          <a:p>
            <a:pPr algn="l"/>
            <a:endParaRPr lang="nl-NL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nl-NL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>Deze workshop wordt u aangeboden door:</a:t>
            </a:r>
            <a:endParaRPr lang="nl-NL" sz="2000" dirty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	Kartika Luijsterburg </a:t>
            </a:r>
          </a:p>
          <a:p>
            <a:pPr algn="l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	en </a:t>
            </a:r>
          </a:p>
          <a:p>
            <a:pPr algn="l"/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	Ellie de Koning</a:t>
            </a:r>
            <a:r>
              <a:rPr lang="nl-NL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nl-NL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endParaRPr lang="nl-N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9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584176"/>
          </a:xfrm>
        </p:spPr>
        <p:txBody>
          <a:bodyPr>
            <a:noAutofit/>
          </a:bodyPr>
          <a:lstStyle/>
          <a:p>
            <a:r>
              <a:rPr lang="nl-NL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b="1" dirty="0" smtClean="0">
                <a:solidFill>
                  <a:schemeClr val="accent4">
                    <a:lumMod val="75000"/>
                  </a:schemeClr>
                </a:solidFill>
              </a:rPr>
              <a:t>Aandachtspunten</a:t>
            </a:r>
            <a:r>
              <a:rPr lang="nl-NL" b="1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b="1" dirty="0">
                <a:solidFill>
                  <a:schemeClr val="accent4">
                    <a:lumMod val="75000"/>
                  </a:schemeClr>
                </a:solidFill>
              </a:rPr>
            </a:br>
            <a:endParaRPr lang="nl-N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5731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936104"/>
          </a:xfrm>
        </p:spPr>
        <p:txBody>
          <a:bodyPr>
            <a:noAutofit/>
          </a:bodyPr>
          <a:lstStyle/>
          <a:p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>Aandachtspunten</a:t>
            </a:r>
            <a:endParaRPr lang="nl-NL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85714" y="1628800"/>
            <a:ext cx="4986685" cy="4521137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Gevoelig voor prikkels 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(bijvoorbeeld: geluid, beweging, licht)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Communicatie met collega’s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Overschatting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Onderschatting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Grote werkdruk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Perfectionisme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Werktempo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Energetische belastbaarheid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3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080120"/>
          </a:xfrm>
        </p:spPr>
        <p:txBody>
          <a:bodyPr>
            <a:noAutofit/>
          </a:bodyPr>
          <a:lstStyle/>
          <a:p>
            <a:pPr algn="l"/>
            <a:r>
              <a:rPr lang="nl-NL" sz="4000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>Resultaat:</a:t>
            </a:r>
            <a:r>
              <a:rPr lang="nl-NL" sz="4000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endParaRPr lang="nl-NL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080720" cy="2011319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sz="3600" dirty="0" smtClean="0">
                <a:solidFill>
                  <a:schemeClr val="accent4">
                    <a:lumMod val="75000"/>
                  </a:schemeClr>
                </a:solidFill>
              </a:rPr>
              <a:t>Loopbaanrapport met advies</a:t>
            </a:r>
            <a:endParaRPr lang="nl-NL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46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936104"/>
          </a:xfrm>
        </p:spPr>
        <p:txBody>
          <a:bodyPr>
            <a:noAutofit/>
          </a:bodyPr>
          <a:lstStyle/>
          <a:p>
            <a:pPr algn="l"/>
            <a:r>
              <a:rPr lang="nl-NL" sz="4000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>En hoe dan verder?</a:t>
            </a:r>
            <a:b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sz="4000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endParaRPr lang="nl-NL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85714" y="1628800"/>
            <a:ext cx="4986685" cy="4521137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</a:rPr>
              <a:t>Bezinning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 op huidige en toekomstige functies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</a:rPr>
              <a:t>Arbeidsmarktverkenning: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 creëren van inzicht in vraag en aanbod op de arbeidsmarkt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</a:rPr>
              <a:t>Ondersteuning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 tijdens het zoeken naar ideale functies die voldoen aan jouw functieprofiel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sz="2800" b="1" dirty="0" smtClean="0">
                <a:solidFill>
                  <a:schemeClr val="accent4">
                    <a:lumMod val="75000"/>
                  </a:schemeClr>
                </a:solidFill>
              </a:rPr>
              <a:t>Advies </a:t>
            </a: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bij het onderhandelen van een nieuw contract.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47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936104"/>
          </a:xfrm>
        </p:spPr>
        <p:txBody>
          <a:bodyPr>
            <a:noAutofit/>
          </a:bodyPr>
          <a:lstStyle/>
          <a:p>
            <a:pPr algn="l"/>
            <a:r>
              <a:rPr lang="nl-NL" sz="4000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>Voorbeeldberoepen</a:t>
            </a:r>
            <a:endParaRPr lang="nl-NL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85714" y="1628800"/>
            <a:ext cx="6106766" cy="4521137"/>
          </a:xfrm>
        </p:spPr>
        <p:txBody>
          <a:bodyPr>
            <a:normAutofit/>
          </a:bodyPr>
          <a:lstStyle/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Medewerker Financiële administratie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Programmeur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Softwaretester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Medewerker digitaliseren /archiveren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Schoonmaker bedrijven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Orderpicker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Autoschadehersteller</a:t>
            </a: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11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936104"/>
          </a:xfrm>
        </p:spPr>
        <p:txBody>
          <a:bodyPr>
            <a:noAutofit/>
          </a:bodyPr>
          <a:lstStyle/>
          <a:p>
            <a:r>
              <a:rPr lang="nl-NL" sz="3200" b="1" dirty="0">
                <a:solidFill>
                  <a:schemeClr val="accent4">
                    <a:lumMod val="75000"/>
                  </a:schemeClr>
                </a:solidFill>
              </a:rPr>
              <a:t>Kom ik in aanmerking voor begeleiding bij loopbaanoriëntatie?</a:t>
            </a:r>
            <a:endParaRPr lang="nl-NL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85714" y="1628800"/>
            <a:ext cx="4986685" cy="4521137"/>
          </a:xfrm>
        </p:spPr>
        <p:txBody>
          <a:bodyPr>
            <a:normAutofit/>
          </a:bodyPr>
          <a:lstStyle/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Financiering eventueel vanuit: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WIA/Wajong/ZW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nl-NL" sz="2800" baseline="30000" dirty="0" smtClean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 spoortraject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Outplacement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Particulier</a:t>
            </a: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81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800200"/>
          </a:xfrm>
        </p:spPr>
        <p:txBody>
          <a:bodyPr>
            <a:noAutofit/>
          </a:bodyPr>
          <a:lstStyle/>
          <a:p>
            <a:r>
              <a:rPr lang="nl-NL" b="1" dirty="0">
                <a:solidFill>
                  <a:schemeClr val="accent4">
                    <a:lumMod val="75000"/>
                  </a:schemeClr>
                </a:solidFill>
              </a:rPr>
              <a:t>Heeft u vragen?</a:t>
            </a:r>
            <a:endParaRPr lang="nl-N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3609" y="1628801"/>
            <a:ext cx="6728792" cy="1728192"/>
          </a:xfrm>
        </p:spPr>
        <p:txBody>
          <a:bodyPr>
            <a:normAutofit/>
          </a:bodyPr>
          <a:lstStyle/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>
              <a:spcBef>
                <a:spcPct val="0"/>
              </a:spcBef>
            </a:pPr>
            <a:endParaRPr lang="nl-NL" sz="4000" b="1" dirty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2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656184"/>
          </a:xfrm>
        </p:spPr>
        <p:txBody>
          <a:bodyPr>
            <a:noAutofit/>
          </a:bodyPr>
          <a:lstStyle/>
          <a:p>
            <a:r>
              <a:rPr lang="nl-NL" b="1" dirty="0">
                <a:solidFill>
                  <a:schemeClr val="accent4">
                    <a:lumMod val="75000"/>
                  </a:schemeClr>
                </a:solidFill>
              </a:rPr>
              <a:t>Hartelijk dank voor uw komst</a:t>
            </a:r>
            <a:endParaRPr lang="nl-N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419872" y="2636912"/>
            <a:ext cx="4352528" cy="351302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Ellie </a:t>
            </a: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de Koning </a:t>
            </a:r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>Loopbaanprofessional</a:t>
            </a:r>
          </a:p>
          <a:p>
            <a:pPr algn="l"/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Kartika </a:t>
            </a: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Luijsterburg</a:t>
            </a:r>
          </a:p>
          <a:p>
            <a:pPr algn="l"/>
            <a:r>
              <a:rPr lang="nl-NL" sz="2000" dirty="0" smtClean="0">
                <a:solidFill>
                  <a:schemeClr val="accent4">
                    <a:lumMod val="75000"/>
                  </a:schemeClr>
                </a:solidFill>
              </a:rPr>
              <a:t>Re-integratieconsulent/</a:t>
            </a:r>
            <a:r>
              <a:rPr lang="nl-NL" sz="2000" dirty="0" err="1" smtClean="0">
                <a:solidFill>
                  <a:schemeClr val="accent4">
                    <a:lumMod val="75000"/>
                  </a:schemeClr>
                </a:solidFill>
              </a:rPr>
              <a:t>jobcoach</a:t>
            </a:r>
            <a:endParaRPr lang="nl-NL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sz="2800" dirty="0" err="1" smtClean="0">
                <a:solidFill>
                  <a:schemeClr val="accent4">
                    <a:lumMod val="75000"/>
                  </a:schemeClr>
                </a:solidFill>
              </a:rPr>
              <a:t>Werkmans</a:t>
            </a:r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Industrieweg 32</a:t>
            </a:r>
          </a:p>
          <a:p>
            <a:pPr algn="l"/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5262 GJ Vught</a:t>
            </a:r>
          </a:p>
          <a:p>
            <a:pPr algn="l"/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073-5513042</a:t>
            </a:r>
          </a:p>
          <a:p>
            <a:pPr algn="l"/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www.werkmans.nl</a:t>
            </a:r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4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080120"/>
          </a:xfrm>
        </p:spPr>
        <p:txBody>
          <a:bodyPr>
            <a:normAutofit/>
          </a:bodyPr>
          <a:lstStyle/>
          <a:p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>Inhoud van de workshop</a:t>
            </a:r>
            <a:endParaRPr lang="nl-NL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13706" y="2420888"/>
            <a:ext cx="5890742" cy="321791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Wat houdt loopbaanoriëntatie in?</a:t>
            </a:r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Welke aspecten spelen een rol bij het vinden van een passende baan?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Voorbeeldberoepen</a:t>
            </a:r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Financiering / begeleidingsmogelijkheden</a:t>
            </a:r>
            <a:endParaRPr lang="nl-NL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3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accent4">
                    <a:lumMod val="75000"/>
                  </a:schemeClr>
                </a:solidFill>
              </a:rPr>
              <a:t>Filmpje</a:t>
            </a:r>
            <a:endParaRPr lang="nl-N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1584177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hlinkClick r:id="rId3"/>
              </a:rPr>
              <a:t>http://www.samenwerken.tv/#</a:t>
            </a:r>
            <a:r>
              <a:rPr lang="nl-NL" dirty="0" smtClean="0">
                <a:hlinkClick r:id="rId3"/>
              </a:rPr>
              <a:t>video=qzRHgAFD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005064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687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512168"/>
          </a:xfrm>
        </p:spPr>
        <p:txBody>
          <a:bodyPr>
            <a:noAutofit/>
          </a:bodyPr>
          <a:lstStyle/>
          <a:p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>Wanneer </a:t>
            </a:r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>is loopbaanoriëntatie aan de orde?</a:t>
            </a:r>
            <a:r>
              <a:rPr lang="nl-NL" sz="4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sz="4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sz="4000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endParaRPr lang="nl-NL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2276872"/>
            <a:ext cx="6080720" cy="1723287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Bij de overgang van opleiding naar werk</a:t>
            </a:r>
            <a:endParaRPr lang="nl-NL" sz="2800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Als je huidige baan niet meer past 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(bijvoorbeeld om medische redenen)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Bij heroriëntatie op werk </a:t>
            </a:r>
            <a:r>
              <a:rPr lang="nl-NL" sz="2600" dirty="0" smtClean="0">
                <a:solidFill>
                  <a:schemeClr val="accent4">
                    <a:lumMod val="75000"/>
                  </a:schemeClr>
                </a:solidFill>
              </a:rPr>
              <a:t>(nieuwe uitdaging)</a:t>
            </a:r>
            <a:endParaRPr lang="nl-NL" sz="2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896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615" y="764704"/>
            <a:ext cx="7772400" cy="1008112"/>
          </a:xfrm>
        </p:spPr>
        <p:txBody>
          <a:bodyPr>
            <a:noAutofit/>
          </a:bodyPr>
          <a:lstStyle/>
          <a:p>
            <a:r>
              <a:rPr lang="nl-NL" sz="2400" b="1" dirty="0" smtClean="0">
                <a:solidFill>
                  <a:schemeClr val="accent4">
                    <a:lumMod val="75000"/>
                  </a:schemeClr>
                </a:solidFill>
              </a:rPr>
              <a:t>Door middel van een</a:t>
            </a:r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> Loopbaanonderzoek</a:t>
            </a:r>
            <a:r>
              <a:rPr lang="nl-NL" sz="4000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endParaRPr lang="nl-NL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699792" y="1983608"/>
            <a:ext cx="5274717" cy="460328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nl-NL" sz="11200" b="1" dirty="0" smtClean="0">
                <a:solidFill>
                  <a:schemeClr val="accent4">
                    <a:lumMod val="75000"/>
                  </a:schemeClr>
                </a:solidFill>
              </a:rPr>
              <a:t>In kaart brengen van:</a:t>
            </a: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143000" indent="-1143000" algn="l">
              <a:buFont typeface="Arial" pitchFamily="34" charset="0"/>
              <a:buChar char="•"/>
            </a:pPr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De persoonlijkheid</a:t>
            </a:r>
          </a:p>
          <a:p>
            <a:pPr marL="1143000" indent="-1143000" algn="l">
              <a:buFont typeface="Arial" pitchFamily="34" charset="0"/>
              <a:buChar char="•"/>
            </a:pPr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Beroepsinteresse</a:t>
            </a:r>
          </a:p>
          <a:p>
            <a:pPr marL="1143000" indent="-1143000" algn="l">
              <a:buFont typeface="Arial" pitchFamily="34" charset="0"/>
              <a:buChar char="•"/>
            </a:pPr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Kennis en vaardigheden</a:t>
            </a:r>
          </a:p>
          <a:p>
            <a:pPr marL="1143000" indent="-1143000" algn="l">
              <a:buFont typeface="Arial" pitchFamily="34" charset="0"/>
              <a:buChar char="•"/>
            </a:pPr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Drijfveren/motivatie</a:t>
            </a:r>
          </a:p>
          <a:p>
            <a:pPr marL="1143000" indent="-1143000" algn="l">
              <a:buFont typeface="Arial" pitchFamily="34" charset="0"/>
              <a:buChar char="•"/>
            </a:pPr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Talenten/kwaliteiten</a:t>
            </a:r>
          </a:p>
          <a:p>
            <a:pPr marL="1143000" indent="-1143000" algn="l">
              <a:buFont typeface="Arial" pitchFamily="34" charset="0"/>
              <a:buChar char="•"/>
            </a:pPr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Aandachtspunten</a:t>
            </a:r>
          </a:p>
          <a:p>
            <a:pPr marL="1143000" indent="-1143000" algn="l">
              <a:buFont typeface="Arial" pitchFamily="34" charset="0"/>
              <a:buChar char="•"/>
            </a:pPr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Werkomgeving</a:t>
            </a:r>
            <a:endParaRPr lang="nl-NL" sz="9600" dirty="0">
              <a:solidFill>
                <a:schemeClr val="accent4">
                  <a:lumMod val="75000"/>
                </a:schemeClr>
              </a:solidFill>
            </a:endParaRPr>
          </a:p>
          <a:p>
            <a:pPr marL="1143000" indent="-1143000" algn="l">
              <a:buFont typeface="Arial" pitchFamily="34" charset="0"/>
              <a:buChar char="•"/>
            </a:pPr>
            <a:endParaRPr lang="nl-NL" sz="7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Met behulp van:</a:t>
            </a:r>
          </a:p>
          <a:p>
            <a:pPr algn="l"/>
            <a:r>
              <a:rPr lang="nl-NL" sz="9600" dirty="0" smtClean="0">
                <a:solidFill>
                  <a:schemeClr val="accent4">
                    <a:lumMod val="75000"/>
                  </a:schemeClr>
                </a:solidFill>
              </a:rPr>
              <a:t>Testen, vragenlijsten en vooral door middel van gesprekken</a:t>
            </a:r>
          </a:p>
          <a:p>
            <a:pPr marL="1143000" indent="-1143000" algn="l">
              <a:buFont typeface="Arial" pitchFamily="34" charset="0"/>
              <a:buChar char="•"/>
            </a:pPr>
            <a:endParaRPr lang="nl-NL" sz="7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005064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096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160240"/>
          </a:xfrm>
        </p:spPr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accent4">
                    <a:lumMod val="75000"/>
                  </a:schemeClr>
                </a:solidFill>
              </a:rPr>
              <a:t>Welke talenten kan iemand met ASS hebben?</a:t>
            </a:r>
            <a:endParaRPr lang="nl-NL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05064"/>
            <a:ext cx="1743607" cy="215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6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008112"/>
          </a:xfrm>
        </p:spPr>
        <p:txBody>
          <a:bodyPr>
            <a:noAutofit/>
          </a:bodyPr>
          <a:lstStyle/>
          <a:p>
            <a:pPr algn="l"/>
            <a:r>
              <a:rPr lang="nl-NL" sz="4000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>Talenten/Kwaliteiten</a:t>
            </a:r>
            <a:b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sz="4000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endParaRPr lang="nl-NL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85714" y="2276872"/>
            <a:ext cx="5746726" cy="3873065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Gedetailleerd waarnemingsvermogen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Gevoel voor orde en routine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Sterk analytisch vermogen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Logisch kunnen redeneren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Gefocust en efficiënt kunnen werken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accent4">
                    <a:lumMod val="75000"/>
                  </a:schemeClr>
                </a:solidFill>
              </a:rPr>
              <a:t>Nauwgezet hanteren van afspraken</a:t>
            </a: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66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936104"/>
          </a:xfrm>
        </p:spPr>
        <p:txBody>
          <a:bodyPr>
            <a:noAutofit/>
          </a:bodyPr>
          <a:lstStyle/>
          <a:p>
            <a:pPr algn="l"/>
            <a:r>
              <a:rPr lang="nl-NL" sz="4000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>Drijfveren</a:t>
            </a:r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>en motivatie</a:t>
            </a:r>
            <a:endParaRPr lang="nl-NL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85714" y="1628800"/>
            <a:ext cx="4986685" cy="4521137"/>
          </a:xfrm>
        </p:spPr>
        <p:txBody>
          <a:bodyPr>
            <a:normAutofit fontScale="92500" lnSpcReduction="20000"/>
          </a:bodyPr>
          <a:lstStyle/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Zekerheid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Status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Specialisme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Autonomie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Geld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Normen en waarden (aansluiten bij de organisatie)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Macht en invloed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Sociale contacten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Creativiteit</a:t>
            </a: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61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936104"/>
          </a:xfrm>
        </p:spPr>
        <p:txBody>
          <a:bodyPr>
            <a:noAutofit/>
          </a:bodyPr>
          <a:lstStyle/>
          <a:p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NL" sz="4000" b="1" dirty="0" smtClean="0">
                <a:solidFill>
                  <a:schemeClr val="accent4">
                    <a:lumMod val="75000"/>
                  </a:schemeClr>
                </a:solidFill>
              </a:rPr>
              <a:t>Werkomgeving</a:t>
            </a:r>
            <a: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NL" sz="4000" b="1" dirty="0">
                <a:solidFill>
                  <a:schemeClr val="accent4">
                    <a:lumMod val="75000"/>
                  </a:schemeClr>
                </a:solidFill>
              </a:rPr>
            </a:br>
            <a:endParaRPr lang="nl-NL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85714" y="1628800"/>
            <a:ext cx="4986685" cy="4521137"/>
          </a:xfrm>
        </p:spPr>
        <p:txBody>
          <a:bodyPr>
            <a:normAutofit/>
          </a:bodyPr>
          <a:lstStyle/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Samenwerking : collega’s, leidinggevende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Organisatie van het werk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Cultuur binnen de organisatie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Soort organisatie: van bureaucratisch tot  projectorganisatie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accent4">
                    <a:lumMod val="75000"/>
                  </a:schemeClr>
                </a:solidFill>
              </a:rPr>
              <a:t>Nieuwe werken</a:t>
            </a:r>
          </a:p>
          <a:p>
            <a:pPr algn="l"/>
            <a:endParaRPr lang="nl-NL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0159"/>
            <a:ext cx="1742107" cy="2149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389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310</Words>
  <Application>Microsoft Office PowerPoint</Application>
  <PresentationFormat>Diavoorstelling (4:3)</PresentationFormat>
  <Paragraphs>120</Paragraphs>
  <Slides>17</Slides>
  <Notes>14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Kantoorthema</vt:lpstr>
      <vt:lpstr>Welkom bij de workshop Loopbaanoriëntatie!</vt:lpstr>
      <vt:lpstr>Inhoud van de workshop</vt:lpstr>
      <vt:lpstr>Filmpje</vt:lpstr>
      <vt:lpstr> Wanneer is loopbaanoriëntatie aan de orde?  </vt:lpstr>
      <vt:lpstr>Door middel van een Loopbaanonderzoek </vt:lpstr>
      <vt:lpstr>Welke talenten kan iemand met ASS hebben?</vt:lpstr>
      <vt:lpstr> Talenten/Kwaliteiten  </vt:lpstr>
      <vt:lpstr> Drijfveren en motivatie</vt:lpstr>
      <vt:lpstr> Werkomgeving </vt:lpstr>
      <vt:lpstr> Aandachtspunten </vt:lpstr>
      <vt:lpstr>Aandachtspunten</vt:lpstr>
      <vt:lpstr> Resultaat: </vt:lpstr>
      <vt:lpstr> En hoe dan verder?  </vt:lpstr>
      <vt:lpstr> Voorbeeldberoepen</vt:lpstr>
      <vt:lpstr>Kom ik in aanmerking voor begeleiding bij loopbaanoriëntatie?</vt:lpstr>
      <vt:lpstr>Heeft u vragen?</vt:lpstr>
      <vt:lpstr>Hartelijk dank voor uw komst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Loopbaanoriëntatie</dc:title>
  <dc:creator>Kartika Luijsterburg</dc:creator>
  <cp:lastModifiedBy>Kartika Luijsterburg</cp:lastModifiedBy>
  <cp:revision>29</cp:revision>
  <cp:lastPrinted>2014-02-24T14:14:26Z</cp:lastPrinted>
  <dcterms:created xsi:type="dcterms:W3CDTF">2014-02-23T19:33:01Z</dcterms:created>
  <dcterms:modified xsi:type="dcterms:W3CDTF">2014-03-11T20:26:25Z</dcterms:modified>
</cp:coreProperties>
</file>